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embeddedFontLst>
    <p:embeddedFont>
      <p:font typeface="Book Antiqua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5" roundtripDataSignature="AMtx7mjLqzWAoYov2WSdT+jZOi2kBrMf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BookAntiqua-bold.fntdata"/><Relationship Id="rId21" Type="http://schemas.openxmlformats.org/officeDocument/2006/relationships/font" Target="fonts/BookAntiqua-regular.fntdata"/><Relationship Id="rId24" Type="http://schemas.openxmlformats.org/officeDocument/2006/relationships/font" Target="fonts/BookAntiqua-boldItalic.fntdata"/><Relationship Id="rId23" Type="http://schemas.openxmlformats.org/officeDocument/2006/relationships/font" Target="fonts/BookAntiqua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7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 rot="5400000">
            <a:off x="2217420" y="-160020"/>
            <a:ext cx="470916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/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  <a:defRPr b="1" sz="4800" cap="none">
                <a:solidFill>
                  <a:srgbClr val="EAD59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1" name="Google Shape;21;p18"/>
          <p:cNvSpPr txBox="1"/>
          <p:nvPr>
            <p:ph idx="1" type="subTitle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SzPts val="182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915" lvl="0" marL="457200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49250" lvl="2" marL="137160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915" lvl="0" marL="457200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49250" lvl="2" marL="137160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" type="body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56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71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2" type="body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56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71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3" type="body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7660" lvl="0" marL="457200" algn="l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indent="-330200" lvl="1" marL="914400" algn="l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4" type="body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7660" lvl="0" marL="457200" algn="l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indent="-330200" lvl="1" marL="914400" algn="l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/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CC577"/>
              </a:buClr>
              <a:buSzPts val="4800"/>
              <a:buFont typeface="Lucida Sans"/>
              <a:buNone/>
              <a:defRPr b="1" sz="4800" cap="none">
                <a:solidFill>
                  <a:srgbClr val="DCC577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1600200" y="2507786"/>
            <a:ext cx="70866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5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4DB8A"/>
              </a:buClr>
              <a:buSzPts val="2200"/>
              <a:buFont typeface="Lucida Sans"/>
              <a:buNone/>
              <a:defRPr b="0" sz="2200">
                <a:solidFill>
                  <a:srgbClr val="F4DB8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9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915" lvl="0" marL="457200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61314" lvl="2" marL="1371600" algn="l">
              <a:spcBef>
                <a:spcPts val="440"/>
              </a:spcBef>
              <a:spcAft>
                <a:spcPts val="0"/>
              </a:spcAft>
              <a:buSzPts val="2090"/>
              <a:buChar char="🢭"/>
              <a:defRPr sz="22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🢝"/>
              <a:defRPr sz="20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2000"/>
              <a:buFont typeface="Lucida Sans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/>
          <p:nvPr>
            <p:ph idx="2" type="pic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solidFill>
            <a:schemeClr val="dk2"/>
          </a:solidFill>
          <a:ln cap="sq" cmpd="sng" w="444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90500" dir="2700000" dist="228600" sy="90000">
              <a:srgbClr val="000000">
                <a:alpha val="24705"/>
              </a:srgbClr>
            </a:outerShdw>
          </a:effectLst>
        </p:spPr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89560" lvl="1" marL="914400" algn="l">
              <a:spcBef>
                <a:spcPts val="240"/>
              </a:spcBef>
              <a:spcAft>
                <a:spcPts val="0"/>
              </a:spcAft>
              <a:buSzPts val="960"/>
              <a:buChar char="◼"/>
              <a:defRPr sz="1200"/>
            </a:lvl2pPr>
            <a:lvl3pPr indent="-288925" lvl="2" marL="1371600" algn="l">
              <a:spcBef>
                <a:spcPts val="200"/>
              </a:spcBef>
              <a:spcAft>
                <a:spcPts val="0"/>
              </a:spcAft>
              <a:buSzPts val="950"/>
              <a:buChar char="🢭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SzPts val="900"/>
              <a:buChar char="🢝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SzPts val="900"/>
              <a:buChar char="■"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  <a:defRPr b="1" i="0" sz="4100" u="none" cap="none" strike="noStrik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417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▣"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50519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1314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b="0" i="0" sz="2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17.jpg"/><Relationship Id="rId5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pl-PL"/>
              <a:t>Maths Alive</a:t>
            </a:r>
            <a:endParaRPr/>
          </a:p>
        </p:txBody>
      </p:sp>
      <p:pic>
        <p:nvPicPr>
          <p:cNvPr descr="hdnhxjxn.jpg"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3174" y="1714488"/>
            <a:ext cx="4000528" cy="342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pl-PL"/>
              <a:t>Maths Alive on Wednesday </a:t>
            </a:r>
            <a:endParaRPr/>
          </a:p>
        </p:txBody>
      </p:sp>
      <p:pic>
        <p:nvPicPr>
          <p:cNvPr descr="DSC00373.JPG" id="166" name="Google Shape;166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0298" y="1357298"/>
            <a:ext cx="4038600" cy="227171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0"/>
          <p:cNvSpPr txBox="1"/>
          <p:nvPr>
            <p:ph idx="2" type="body"/>
          </p:nvPr>
        </p:nvSpPr>
        <p:spPr>
          <a:xfrm>
            <a:off x="785786" y="3786190"/>
            <a:ext cx="7901014" cy="2339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ct val="64999"/>
              <a:buChar char="▣"/>
            </a:pPr>
            <a:r>
              <a:rPr lang="pl-PL"/>
              <a:t>A cigarette has aprox 5-6 mm diameter end 8 cm length. This hoge ashtray has holder with 10-12 cm diameter. How long is the corresponding cigarette?</a:t>
            </a:r>
            <a:endParaRPr/>
          </a:p>
          <a:p>
            <a:pPr indent="-411480" lvl="0" marL="548640" rtl="0" algn="l">
              <a:spcBef>
                <a:spcPts val="481"/>
              </a:spcBef>
              <a:spcAft>
                <a:spcPts val="0"/>
              </a:spcAft>
              <a:buSzPct val="64999"/>
              <a:buChar char="▣"/>
            </a:pPr>
            <a:r>
              <a:rPr lang="pl-PL"/>
              <a:t>0.5 cm =&gt; 8 cm ; 10 cm =&gt; 160 cm</a:t>
            </a:r>
            <a:endParaRPr/>
          </a:p>
          <a:p>
            <a:pPr indent="-411480" lvl="0" marL="548640" rtl="0" algn="l">
              <a:spcBef>
                <a:spcPts val="481"/>
              </a:spcBef>
              <a:spcAft>
                <a:spcPts val="0"/>
              </a:spcAft>
              <a:buSzPct val="64999"/>
              <a:buChar char="▣"/>
            </a:pPr>
            <a:r>
              <a:rPr lang="pl-PL"/>
              <a:t>So the answer is 1.6 m long cigarette</a:t>
            </a:r>
            <a:endParaRPr/>
          </a:p>
        </p:txBody>
      </p:sp>
      <p:pic>
        <p:nvPicPr>
          <p:cNvPr descr="https://lh5.googleusercontent.com/jcL8frb5y-tIgTAR_QMzWMlNjTj6xg7ARTNJOAswITpUKYDFBpt8ozByMenWlNoNYCO1Ew_xuf8bfCUrKMTQWz4vgkZMXDj9nWfWAwjE92rTG1ySRmXfFSOW_XLkXITzYj8itJTHgFKvmnRJbqF9ovjYBQPgX1NR0zuedbuRYktRNNSY1t7_eQkPILB3itH5hZhGGg" id="168" name="Google Shape;16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472" y="1928802"/>
            <a:ext cx="1357322" cy="1000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pl-PL"/>
              <a:t>Maths Alive on Thursday</a:t>
            </a:r>
            <a:endParaRPr/>
          </a:p>
        </p:txBody>
      </p:sp>
      <p:pic>
        <p:nvPicPr>
          <p:cNvPr descr="ajkakajj.jpg" id="174" name="Google Shape;174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20" y="1643050"/>
            <a:ext cx="4214842" cy="45104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w.jpg" id="175" name="Google Shape;175;p11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9463" y="1357299"/>
            <a:ext cx="3655566" cy="5072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5.googleusercontent.com/jcL8frb5y-tIgTAR_QMzWMlNjTj6xg7ARTNJOAswITpUKYDFBpt8ozByMenWlNoNYCO1Ew_xuf8bfCUrKMTQWz4vgkZMXDj9nWfWAwjE92rTG1ySRmXfFSOW_XLkXITzYj8itJTHgFKvmnRJbqF9ovjYBQPgX1NR0zuedbuRYktRNNSY1t7_eQkPILB3itH5hZhGGg" id="176" name="Google Shape;17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71802" y="1285860"/>
            <a:ext cx="1357322" cy="1000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pl-PL"/>
              <a:t>Maths Alive on Thursday</a:t>
            </a:r>
            <a:endParaRPr/>
          </a:p>
        </p:txBody>
      </p:sp>
      <p:pic>
        <p:nvPicPr>
          <p:cNvPr descr="qqq.jpg" id="182" name="Google Shape;182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662" y="1571612"/>
            <a:ext cx="2343176" cy="493300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1690"/>
              <a:buChar char="▣"/>
            </a:pPr>
            <a:r>
              <a:rPr lang="pl-PL"/>
              <a:t>We calculated how many glasses are there in the window.</a:t>
            </a:r>
            <a:endParaRPr/>
          </a:p>
          <a:p>
            <a:pPr indent="-411480" lvl="0" marL="548640" rtl="0" algn="l">
              <a:spcBef>
                <a:spcPts val="520"/>
              </a:spcBef>
              <a:spcAft>
                <a:spcPts val="0"/>
              </a:spcAft>
              <a:buSzPts val="1690"/>
              <a:buChar char="▣"/>
            </a:pPr>
            <a:r>
              <a:rPr lang="pl-PL"/>
              <a:t>5 x 3 = 15</a:t>
            </a:r>
            <a:endParaRPr/>
          </a:p>
        </p:txBody>
      </p:sp>
      <p:pic>
        <p:nvPicPr>
          <p:cNvPr descr="https://lh5.googleusercontent.com/jcL8frb5y-tIgTAR_QMzWMlNjTj6xg7ARTNJOAswITpUKYDFBpt8ozByMenWlNoNYCO1Ew_xuf8bfCUrKMTQWz4vgkZMXDj9nWfWAwjE92rTG1ySRmXfFSOW_XLkXITzYj8itJTHgFKvmnRJbqF9ovjYBQPgX1NR0zuedbuRYktRNNSY1t7_eQkPILB3itH5hZhGGg" id="184" name="Google Shape;18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9256" y="3857628"/>
            <a:ext cx="1357322" cy="1000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pl-PL"/>
              <a:t>Maths Alive on Thursday</a:t>
            </a:r>
            <a:endParaRPr/>
          </a:p>
        </p:txBody>
      </p:sp>
      <p:pic>
        <p:nvPicPr>
          <p:cNvPr descr="DSC00474.JPG" id="190" name="Google Shape;190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92578" y="1878532"/>
            <a:ext cx="5119489" cy="383935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1690"/>
              <a:buChar char="▣"/>
            </a:pPr>
            <a:r>
              <a:rPr lang="pl-PL"/>
              <a:t>A person needs 0.8 meter space to sit down. The diameter of the circle is approx 5 meters. So there is 2*2.5*π=5π=15,5 meter space. That’s enough for 19 people.</a:t>
            </a:r>
            <a:endParaRPr/>
          </a:p>
        </p:txBody>
      </p:sp>
      <p:pic>
        <p:nvPicPr>
          <p:cNvPr descr="https://lh5.googleusercontent.com/jcL8frb5y-tIgTAR_QMzWMlNjTj6xg7ARTNJOAswITpUKYDFBpt8ozByMenWlNoNYCO1Ew_xuf8bfCUrKMTQWz4vgkZMXDj9nWfWAwjE92rTG1ySRmXfFSOW_XLkXITzYj8itJTHgFKvmnRJbqF9ovjYBQPgX1NR0zuedbuRYktRNNSY1t7_eQkPILB3itH5hZhGGg" id="192" name="Google Shape;19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86644" y="4714884"/>
            <a:ext cx="1357322" cy="100013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3"/>
          <p:cNvSpPr txBox="1"/>
          <p:nvPr/>
        </p:nvSpPr>
        <p:spPr>
          <a:xfrm>
            <a:off x="0" y="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pl-PL"/>
              <a:t>Maths Alive on Friday</a:t>
            </a:r>
            <a:endParaRPr/>
          </a:p>
        </p:txBody>
      </p:sp>
      <p:pic>
        <p:nvPicPr>
          <p:cNvPr descr="afaggs.jpg" id="199" name="Google Shape;199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114" y="1457968"/>
            <a:ext cx="3633134" cy="482855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1690"/>
              <a:buNone/>
            </a:pPr>
            <a:r>
              <a:rPr lang="pl-PL"/>
              <a:t>How many letters are there in the names and surnames of the students?</a:t>
            </a:r>
            <a:endParaRPr/>
          </a:p>
          <a:p>
            <a:pPr indent="-411480" lvl="0" marL="548640" rtl="0" algn="l">
              <a:spcBef>
                <a:spcPts val="520"/>
              </a:spcBef>
              <a:spcAft>
                <a:spcPts val="0"/>
              </a:spcAft>
              <a:buSzPts val="1690"/>
              <a:buNone/>
            </a:pPr>
            <a:r>
              <a:rPr lang="pl-PL"/>
              <a:t>75+58+66+58+82=339</a:t>
            </a:r>
            <a:endParaRPr/>
          </a:p>
        </p:txBody>
      </p:sp>
      <p:pic>
        <p:nvPicPr>
          <p:cNvPr descr="https://lh5.googleusercontent.com/jcL8frb5y-tIgTAR_QMzWMlNjTj6xg7ARTNJOAswITpUKYDFBpt8ozByMenWlNoNYCO1Ew_xuf8bfCUrKMTQWz4vgkZMXDj9nWfWAwjE92rTG1ySRmXfFSOW_XLkXITzYj8itJTHgFKvmnRJbqF9ovjYBQPgX1NR0zuedbuRYktRNNSY1t7_eQkPILB3itH5hZhGGg" id="201" name="Google Shape;20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282" y="214290"/>
            <a:ext cx="1357322" cy="1000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100"/>
              <a:buFont typeface="Lucida Sans"/>
              <a:buNone/>
            </a:pPr>
            <a:r>
              <a:rPr lang="pl-PL">
                <a:solidFill>
                  <a:srgbClr val="00B050"/>
                </a:solidFill>
              </a:rPr>
              <a:t>Thank you for your attention!</a:t>
            </a:r>
            <a:endParaRPr>
              <a:solidFill>
                <a:srgbClr val="00B050"/>
              </a:solidFill>
            </a:endParaRPr>
          </a:p>
        </p:txBody>
      </p:sp>
      <p:pic>
        <p:nvPicPr>
          <p:cNvPr descr="ssas.jpg" id="207" name="Google Shape;207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1604" y="2143116"/>
            <a:ext cx="5741731" cy="3786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5.googleusercontent.com/jcL8frb5y-tIgTAR_QMzWMlNjTj6xg7ARTNJOAswITpUKYDFBpt8ozByMenWlNoNYCO1Ew_xuf8bfCUrKMTQWz4vgkZMXDj9nWfWAwjE92rTG1ySRmXfFSOW_XLkXITzYj8itJTHgFKvmnRJbqF9ovjYBQPgX1NR0zuedbuRYktRNNSY1t7_eQkPILB3itH5hZhGGg" id="208" name="Google Shape;20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199" y="1151949"/>
            <a:ext cx="2330650" cy="18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ctrTitle"/>
          </p:nvPr>
        </p:nvSpPr>
        <p:spPr>
          <a:xfrm>
            <a:off x="571472" y="64291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pl-PL"/>
              <a:t>PRESENTATION MADE BY:</a:t>
            </a:r>
            <a:endParaRPr/>
          </a:p>
        </p:txBody>
      </p:sp>
      <p:sp>
        <p:nvSpPr>
          <p:cNvPr id="91" name="Google Shape;91;p2"/>
          <p:cNvSpPr txBox="1"/>
          <p:nvPr>
            <p:ph idx="1" type="subTitle"/>
          </p:nvPr>
        </p:nvSpPr>
        <p:spPr>
          <a:xfrm>
            <a:off x="428596" y="2357430"/>
            <a:ext cx="7343804" cy="3281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pl-PL"/>
              <a:t>Ema Klancnik – Slovenia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pl-PL"/>
              <a:t>Soma Orosz – Romania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pl-PL"/>
              <a:t>Justyna Macios – Poland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pl-PL"/>
              <a:t>Marcelina Szmyd – Poland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pl-PL"/>
              <a:t>Diogo Santos - Portugal</a:t>
            </a:r>
            <a:endParaRPr/>
          </a:p>
        </p:txBody>
      </p:sp>
      <p:pic>
        <p:nvPicPr>
          <p:cNvPr descr="https://lh5.googleusercontent.com/jcL8frb5y-tIgTAR_QMzWMlNjTj6xg7ARTNJOAswITpUKYDFBpt8ozByMenWlNoNYCO1Ew_xuf8bfCUrKMTQWz4vgkZMXDj9nWfWAwjE92rTG1ySRmXfFSOW_XLkXITzYj8itJTHgFKvmnRJbqF9ovjYBQPgX1NR0zuedbuRYktRNNSY1t7_eQkPILB3itH5hZhGGg"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5140" y="1643050"/>
            <a:ext cx="1357322" cy="1000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pl-PL"/>
              <a:t>Maths Alive on Monday</a:t>
            </a:r>
            <a:endParaRPr/>
          </a:p>
        </p:txBody>
      </p:sp>
      <p:pic>
        <p:nvPicPr>
          <p:cNvPr descr="ooooooooooooo.jpg" id="98" name="Google Shape;98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786" y="1785926"/>
            <a:ext cx="3716542" cy="362983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1690"/>
              <a:buChar char="▣"/>
            </a:pPr>
            <a:r>
              <a:rPr lang="pl-PL"/>
              <a:t>We calculated the glass in the windows</a:t>
            </a:r>
            <a:endParaRPr/>
          </a:p>
          <a:p>
            <a:pPr indent="-411480" lvl="0" marL="548640" rtl="0" algn="l">
              <a:spcBef>
                <a:spcPts val="520"/>
              </a:spcBef>
              <a:spcAft>
                <a:spcPts val="0"/>
              </a:spcAft>
              <a:buSzPts val="1690"/>
              <a:buChar char="▣"/>
            </a:pPr>
            <a:r>
              <a:rPr lang="pl-PL"/>
              <a:t>17 x 3 + 18 = 69</a:t>
            </a:r>
            <a:endParaRPr/>
          </a:p>
        </p:txBody>
      </p:sp>
      <p:pic>
        <p:nvPicPr>
          <p:cNvPr descr="https://lh5.googleusercontent.com/jcL8frb5y-tIgTAR_QMzWMlNjTj6xg7ARTNJOAswITpUKYDFBpt8ozByMenWlNoNYCO1Ew_xuf8bfCUrKMTQWz4vgkZMXDj9nWfWAwjE92rTG1ySRmXfFSOW_XLkXITzYj8itJTHgFKvmnRJbqF9ovjYBQPgX1NR0zuedbuRYktRNNSY1t7_eQkPILB3itH5hZhGGg" id="100" name="Google Shape;10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16" y="3714752"/>
            <a:ext cx="1357322" cy="1000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pl-PL"/>
              <a:t>Maths Alive on Monday</a:t>
            </a:r>
            <a:endParaRPr/>
          </a:p>
        </p:txBody>
      </p:sp>
      <p:pic>
        <p:nvPicPr>
          <p:cNvPr descr="llllllllll.jpg" id="106" name="Google Shape;106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5036" y="1571612"/>
            <a:ext cx="3098402" cy="411787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1690"/>
              <a:buChar char="▣"/>
            </a:pPr>
            <a:r>
              <a:rPr lang="pl-PL"/>
              <a:t>We calculated the surface of our cards</a:t>
            </a:r>
            <a:endParaRPr/>
          </a:p>
          <a:p>
            <a:pPr indent="-411480" lvl="0" marL="548640" rtl="0" algn="l">
              <a:spcBef>
                <a:spcPts val="520"/>
              </a:spcBef>
              <a:spcAft>
                <a:spcPts val="0"/>
              </a:spcAft>
              <a:buSzPts val="1690"/>
              <a:buChar char="▣"/>
            </a:pPr>
            <a:r>
              <a:rPr lang="pl-PL"/>
              <a:t>13x8 cm2 + 11x9 cm2 + 13x9 cm2 + 12x8 cm2 = 416 cm2</a:t>
            </a:r>
            <a:endParaRPr/>
          </a:p>
        </p:txBody>
      </p:sp>
      <p:pic>
        <p:nvPicPr>
          <p:cNvPr descr="https://lh5.googleusercontent.com/jcL8frb5y-tIgTAR_QMzWMlNjTj6xg7ARTNJOAswITpUKYDFBpt8ozByMenWlNoNYCO1Ew_xuf8bfCUrKMTQWz4vgkZMXDj9nWfWAwjE92rTG1ySRmXfFSOW_XLkXITzYj8itJTHgFKvmnRJbqF9ovjYBQPgX1NR0zuedbuRYktRNNSY1t7_eQkPILB3itH5hZhGGg" id="108" name="Google Shape;10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158" y="5286388"/>
            <a:ext cx="1357322" cy="1000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pl-PL"/>
              <a:t>Maths Alive on Tuesday</a:t>
            </a:r>
            <a:endParaRPr/>
          </a:p>
        </p:txBody>
      </p:sp>
      <p:pic>
        <p:nvPicPr>
          <p:cNvPr descr="DSC00237.JPG" id="114" name="Google Shape;114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670" y="1428736"/>
            <a:ext cx="5521697" cy="342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/>
          <p:nvPr>
            <p:ph idx="2" type="body"/>
          </p:nvPr>
        </p:nvSpPr>
        <p:spPr>
          <a:xfrm>
            <a:off x="1142976" y="4929198"/>
            <a:ext cx="7543824" cy="142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ct val="64999"/>
              <a:buChar char="▣"/>
            </a:pPr>
            <a:r>
              <a:rPr lang="pl-PL"/>
              <a:t>Covid time. (mandatory distance: 1,5m)</a:t>
            </a:r>
            <a:endParaRPr/>
          </a:p>
          <a:p>
            <a:pPr indent="-411480" lvl="0" marL="548640" rtl="0" algn="l">
              <a:spcBef>
                <a:spcPts val="442"/>
              </a:spcBef>
              <a:spcAft>
                <a:spcPts val="0"/>
              </a:spcAft>
              <a:buSzPct val="64999"/>
              <a:buChar char="▣"/>
            </a:pPr>
            <a:r>
              <a:rPr lang="pl-PL"/>
              <a:t>Can 2 students sit down here? Yes</a:t>
            </a:r>
            <a:endParaRPr/>
          </a:p>
          <a:p>
            <a:pPr indent="-411480" lvl="0" marL="548640" rtl="0" algn="l">
              <a:spcBef>
                <a:spcPts val="442"/>
              </a:spcBef>
              <a:spcAft>
                <a:spcPts val="0"/>
              </a:spcAft>
              <a:buSzPct val="64999"/>
              <a:buChar char="▣"/>
            </a:pPr>
            <a:r>
              <a:rPr lang="pl-PL"/>
              <a:t>1m*1m+1,2m*1,2m&gt;1,5m*1,5m</a:t>
            </a:r>
            <a:endParaRPr/>
          </a:p>
          <a:p>
            <a:pPr indent="-411480" lvl="0" marL="548640" rtl="0" algn="l">
              <a:spcBef>
                <a:spcPts val="442"/>
              </a:spcBef>
              <a:spcAft>
                <a:spcPts val="0"/>
              </a:spcAft>
              <a:buSzPct val="64999"/>
              <a:buChar char="▣"/>
            </a:pPr>
            <a:r>
              <a:rPr lang="pl-PL"/>
              <a:t>1+1,44&gt;2,25 ⬄ 2,44&gt;2,25</a:t>
            </a:r>
            <a:endParaRPr/>
          </a:p>
        </p:txBody>
      </p:sp>
      <p:cxnSp>
        <p:nvCxnSpPr>
          <p:cNvPr id="116" name="Google Shape;116;p5"/>
          <p:cNvCxnSpPr/>
          <p:nvPr/>
        </p:nvCxnSpPr>
        <p:spPr>
          <a:xfrm flipH="1">
            <a:off x="1643042" y="1857364"/>
            <a:ext cx="1428760" cy="35719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dir="2700000" dist="228600" sy="90000">
              <a:srgbClr val="000000">
                <a:alpha val="25490"/>
              </a:srgbClr>
            </a:outerShdw>
          </a:effectLst>
        </p:spPr>
      </p:cxnSp>
      <p:sp>
        <p:nvSpPr>
          <p:cNvPr id="117" name="Google Shape;117;p5"/>
          <p:cNvSpPr txBox="1"/>
          <p:nvPr/>
        </p:nvSpPr>
        <p:spPr>
          <a:xfrm rot="-963657">
            <a:off x="1847811" y="1624911"/>
            <a:ext cx="6591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2400" u="none" cap="none" strike="noStrike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1 m</a:t>
            </a:r>
            <a:endParaRPr b="1" sz="2400">
              <a:solidFill>
                <a:srgbClr val="FF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18" name="Google Shape;118;p5"/>
          <p:cNvCxnSpPr/>
          <p:nvPr/>
        </p:nvCxnSpPr>
        <p:spPr>
          <a:xfrm>
            <a:off x="1714480" y="2357430"/>
            <a:ext cx="2571768" cy="71438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dir="2700000" dist="228600" sy="90000">
              <a:srgbClr val="000000">
                <a:alpha val="25490"/>
              </a:srgbClr>
            </a:outerShdw>
          </a:effectLst>
        </p:spPr>
      </p:cxnSp>
      <p:sp>
        <p:nvSpPr>
          <p:cNvPr id="119" name="Google Shape;119;p5"/>
          <p:cNvSpPr txBox="1"/>
          <p:nvPr/>
        </p:nvSpPr>
        <p:spPr>
          <a:xfrm>
            <a:off x="2643174" y="2428868"/>
            <a:ext cx="8867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400">
                <a:solidFill>
                  <a:srgbClr val="3D8DA9"/>
                </a:solidFill>
                <a:latin typeface="Book Antiqua"/>
                <a:ea typeface="Book Antiqua"/>
                <a:cs typeface="Book Antiqua"/>
                <a:sym typeface="Book Antiqua"/>
              </a:rPr>
              <a:t>1,2 m</a:t>
            </a:r>
            <a:endParaRPr b="1" sz="2400">
              <a:solidFill>
                <a:srgbClr val="3D8DA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20" name="Google Shape;120;p5"/>
          <p:cNvCxnSpPr/>
          <p:nvPr/>
        </p:nvCxnSpPr>
        <p:spPr>
          <a:xfrm flipH="1" rot="10800000">
            <a:off x="1643042" y="2000240"/>
            <a:ext cx="2928958" cy="285752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190500" rotWithShape="0" dir="2700000" dist="228600" sy="90000">
              <a:srgbClr val="000000">
                <a:alpha val="25490"/>
              </a:srgbClr>
            </a:outerShdw>
          </a:effectLst>
        </p:spPr>
      </p:cxnSp>
      <p:sp>
        <p:nvSpPr>
          <p:cNvPr id="121" name="Google Shape;121;p5"/>
          <p:cNvSpPr txBox="1"/>
          <p:nvPr/>
        </p:nvSpPr>
        <p:spPr>
          <a:xfrm>
            <a:off x="3286116" y="1500174"/>
            <a:ext cx="3978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>
                <a:solidFill>
                  <a:schemeClr val="accent6"/>
                </a:solidFill>
                <a:latin typeface="Book Antiqua"/>
                <a:ea typeface="Book Antiqua"/>
                <a:cs typeface="Book Antiqua"/>
                <a:sym typeface="Book Antiqua"/>
              </a:rPr>
              <a:t>?</a:t>
            </a:r>
            <a:endParaRPr sz="3600">
              <a:solidFill>
                <a:schemeClr val="accent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descr="https://lh5.googleusercontent.com/jcL8frb5y-tIgTAR_QMzWMlNjTj6xg7ARTNJOAswITpUKYDFBpt8ozByMenWlNoNYCO1Ew_xuf8bfCUrKMTQWz4vgkZMXDj9nWfWAwjE92rTG1ySRmXfFSOW_XLkXITzYj8itJTHgFKvmnRJbqF9ovjYBQPgX1NR0zuedbuRYktRNNSY1t7_eQkPILB3itH5hZhGGg" id="122" name="Google Shape;12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596" y="2357430"/>
            <a:ext cx="1357322" cy="1000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pl-PL"/>
              <a:t>Maths Alive on Tuesday</a:t>
            </a:r>
            <a:endParaRPr/>
          </a:p>
        </p:txBody>
      </p:sp>
      <p:pic>
        <p:nvPicPr>
          <p:cNvPr descr="uuuuuuu.jpg" id="128" name="Google Shape;128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10" y="2000240"/>
            <a:ext cx="3867108" cy="300039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1690"/>
              <a:buChar char="▣"/>
            </a:pPr>
            <a:r>
              <a:rPr lang="pl-PL"/>
              <a:t>How many clocks are on the picture?</a:t>
            </a:r>
            <a:endParaRPr/>
          </a:p>
          <a:p>
            <a:pPr indent="-411480" lvl="0" marL="548640" rtl="0" algn="l">
              <a:spcBef>
                <a:spcPts val="520"/>
              </a:spcBef>
              <a:spcAft>
                <a:spcPts val="0"/>
              </a:spcAft>
              <a:buSzPts val="1690"/>
              <a:buNone/>
            </a:pPr>
            <a:r>
              <a:rPr lang="pl-PL"/>
              <a:t> There are 45 clocks.</a:t>
            </a:r>
            <a:endParaRPr/>
          </a:p>
        </p:txBody>
      </p:sp>
      <p:pic>
        <p:nvPicPr>
          <p:cNvPr descr="https://lh5.googleusercontent.com/jcL8frb5y-tIgTAR_QMzWMlNjTj6xg7ARTNJOAswITpUKYDFBpt8ozByMenWlNoNYCO1Ew_xuf8bfCUrKMTQWz4vgkZMXDj9nWfWAwjE92rTG1ySRmXfFSOW_XLkXITzYj8itJTHgFKvmnRJbqF9ovjYBQPgX1NR0zuedbuRYktRNNSY1t7_eQkPILB3itH5hZhGGg" id="130" name="Google Shape;13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636" y="3571876"/>
            <a:ext cx="1357322" cy="1000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pl-PL"/>
              <a:t>Maths Alive on Wednesday</a:t>
            </a:r>
            <a:endParaRPr/>
          </a:p>
        </p:txBody>
      </p:sp>
      <p:sp>
        <p:nvSpPr>
          <p:cNvPr id="136" name="Google Shape;136;p7"/>
          <p:cNvSpPr txBox="1"/>
          <p:nvPr>
            <p:ph idx="1" type="body"/>
          </p:nvPr>
        </p:nvSpPr>
        <p:spPr>
          <a:xfrm rot="4712328">
            <a:off x="4756127" y="3624920"/>
            <a:ext cx="1214446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65000"/>
              <a:buNone/>
            </a:pPr>
            <a:r>
              <a:rPr lang="pl-PL"/>
              <a:t>R=15 M</a:t>
            </a:r>
            <a:endParaRPr/>
          </a:p>
        </p:txBody>
      </p:sp>
      <p:sp>
        <p:nvSpPr>
          <p:cNvPr id="137" name="Google Shape;137;p7"/>
          <p:cNvSpPr txBox="1"/>
          <p:nvPr>
            <p:ph idx="2" type="body"/>
          </p:nvPr>
        </p:nvSpPr>
        <p:spPr>
          <a:xfrm>
            <a:off x="3428992" y="2071678"/>
            <a:ext cx="1000132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65000"/>
              <a:buNone/>
            </a:pPr>
            <a:r>
              <a:rPr lang="pl-PL">
                <a:solidFill>
                  <a:srgbClr val="00B0F0"/>
                </a:solidFill>
              </a:rPr>
              <a:t>R2=3 M</a:t>
            </a:r>
            <a:endParaRPr>
              <a:solidFill>
                <a:srgbClr val="00B0F0"/>
              </a:solidFill>
            </a:endParaRPr>
          </a:p>
        </p:txBody>
      </p:sp>
      <p:pic>
        <p:nvPicPr>
          <p:cNvPr descr="DSC00380.JPG" id="138" name="Google Shape;138;p7"/>
          <p:cNvPicPr preferRelativeResize="0"/>
          <p:nvPr>
            <p:ph idx="3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4546" y="1214421"/>
            <a:ext cx="5429288" cy="353618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 txBox="1"/>
          <p:nvPr>
            <p:ph idx="4" type="body"/>
          </p:nvPr>
        </p:nvSpPr>
        <p:spPr>
          <a:xfrm>
            <a:off x="928662" y="4786322"/>
            <a:ext cx="7329510" cy="1411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ct val="65000"/>
              <a:buChar char="▣"/>
            </a:pPr>
            <a:r>
              <a:rPr lang="pl-PL"/>
              <a:t>How many is the area of one piece of threes garden?</a:t>
            </a:r>
            <a:endParaRPr/>
          </a:p>
          <a:p>
            <a:pPr indent="-411480" lvl="0" marL="548640" rtl="0" algn="l">
              <a:spcBef>
                <a:spcPts val="444"/>
              </a:spcBef>
              <a:spcAft>
                <a:spcPts val="0"/>
              </a:spcAft>
              <a:buSzPct val="65000"/>
              <a:buChar char="▣"/>
            </a:pPr>
            <a:r>
              <a:rPr lang="pl-PL"/>
              <a:t>See the datas. The area is (R*R-r*r)*π/12-(r2*r2)*π/2=</a:t>
            </a:r>
            <a:endParaRPr/>
          </a:p>
          <a:p>
            <a:pPr indent="-411480" lvl="0" marL="548640" rtl="0" algn="l">
              <a:spcBef>
                <a:spcPts val="444"/>
              </a:spcBef>
              <a:spcAft>
                <a:spcPts val="0"/>
              </a:spcAft>
              <a:buSzPct val="86666"/>
              <a:buNone/>
            </a:pPr>
            <a:r>
              <a:rPr lang="pl-PL"/>
              <a:t>=(225-36)*3,14/12-9*3,14/2=135*3,14/12=35,3m</a:t>
            </a:r>
            <a:r>
              <a:rPr lang="pl-PL" sz="1800"/>
              <a:t>2</a:t>
            </a:r>
            <a:endParaRPr sz="1800"/>
          </a:p>
        </p:txBody>
      </p:sp>
      <p:cxnSp>
        <p:nvCxnSpPr>
          <p:cNvPr id="140" name="Google Shape;140;p7"/>
          <p:cNvCxnSpPr/>
          <p:nvPr/>
        </p:nvCxnSpPr>
        <p:spPr>
          <a:xfrm flipH="1" rot="5400000">
            <a:off x="3750463" y="3107529"/>
            <a:ext cx="2500330" cy="71438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dir="2700000" dist="228600" sy="90000">
              <a:srgbClr val="000000">
                <a:alpha val="25490"/>
              </a:srgbClr>
            </a:outerShdw>
          </a:effectLst>
        </p:spPr>
      </p:cxnSp>
      <p:cxnSp>
        <p:nvCxnSpPr>
          <p:cNvPr id="141" name="Google Shape;141;p7"/>
          <p:cNvCxnSpPr/>
          <p:nvPr/>
        </p:nvCxnSpPr>
        <p:spPr>
          <a:xfrm flipH="1" rot="10800000">
            <a:off x="3643306" y="2714620"/>
            <a:ext cx="1285884" cy="71438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dir="2700000" dist="228600" sy="90000">
              <a:srgbClr val="000000">
                <a:alpha val="25490"/>
              </a:srgbClr>
            </a:outerShdw>
          </a:effectLst>
        </p:spPr>
      </p:cxnSp>
      <p:cxnSp>
        <p:nvCxnSpPr>
          <p:cNvPr id="142" name="Google Shape;142;p7"/>
          <p:cNvCxnSpPr/>
          <p:nvPr/>
        </p:nvCxnSpPr>
        <p:spPr>
          <a:xfrm rot="5400000">
            <a:off x="6929454" y="4429132"/>
            <a:ext cx="500066" cy="214314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dir="2700000" dist="228600" sy="90000">
              <a:srgbClr val="000000">
                <a:alpha val="25490"/>
              </a:srgbClr>
            </a:outerShdw>
          </a:effectLst>
        </p:spPr>
      </p:cxnSp>
      <p:sp>
        <p:nvSpPr>
          <p:cNvPr id="143" name="Google Shape;143;p7"/>
          <p:cNvSpPr txBox="1"/>
          <p:nvPr/>
        </p:nvSpPr>
        <p:spPr>
          <a:xfrm>
            <a:off x="6357950" y="4286256"/>
            <a:ext cx="80021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r=6 m</a:t>
            </a:r>
            <a:endParaRPr b="1" sz="2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descr="https://lh5.googleusercontent.com/jcL8frb5y-tIgTAR_QMzWMlNjTj6xg7ARTNJOAswITpUKYDFBpt8ozByMenWlNoNYCO1Ew_xuf8bfCUrKMTQWz4vgkZMXDj9nWfWAwjE92rTG1ySRmXfFSOW_XLkXITzYj8itJTHgFKvmnRJbqF9ovjYBQPgX1NR0zuedbuRYktRNNSY1t7_eQkPILB3itH5hZhGGg" id="144" name="Google Shape;14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282" y="2285992"/>
            <a:ext cx="1357322" cy="1000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pl-PL"/>
              <a:t>Maths Alive on Wednesday </a:t>
            </a:r>
            <a:endParaRPr/>
          </a:p>
        </p:txBody>
      </p:sp>
      <p:pic>
        <p:nvPicPr>
          <p:cNvPr descr="tttttttt.jpg" id="150" name="Google Shape;150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20" y="1857364"/>
            <a:ext cx="4442337" cy="300039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1690"/>
              <a:buChar char="▣"/>
            </a:pPr>
            <a:r>
              <a:rPr lang="pl-PL"/>
              <a:t>How meny columns are there on the photo?</a:t>
            </a:r>
            <a:endParaRPr/>
          </a:p>
          <a:p>
            <a:pPr indent="-411480" lvl="0" marL="548640" rtl="0" algn="l">
              <a:spcBef>
                <a:spcPts val="520"/>
              </a:spcBef>
              <a:spcAft>
                <a:spcPts val="0"/>
              </a:spcAft>
              <a:buSzPts val="1690"/>
              <a:buChar char="▣"/>
            </a:pPr>
            <a:r>
              <a:rPr lang="pl-PL"/>
              <a:t>There are 12 columns</a:t>
            </a:r>
            <a:endParaRPr/>
          </a:p>
        </p:txBody>
      </p:sp>
      <p:pic>
        <p:nvPicPr>
          <p:cNvPr descr="https://lh5.googleusercontent.com/jcL8frb5y-tIgTAR_QMzWMlNjTj6xg7ARTNJOAswITpUKYDFBpt8ozByMenWlNoNYCO1Ew_xuf8bfCUrKMTQWz4vgkZMXDj9nWfWAwjE92rTG1ySRmXfFSOW_XLkXITzYj8itJTHgFKvmnRJbqF9ovjYBQPgX1NR0zuedbuRYktRNNSY1t7_eQkPILB3itH5hZhGGg" id="152" name="Google Shape;15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2198" y="3571876"/>
            <a:ext cx="1357322" cy="1000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pl-PL"/>
              <a:t>Maths Alive on Wednesday </a:t>
            </a:r>
            <a:endParaRPr/>
          </a:p>
        </p:txBody>
      </p:sp>
      <p:pic>
        <p:nvPicPr>
          <p:cNvPr descr="wwwwww.jpg" id="158" name="Google Shape;158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58" y="2143116"/>
            <a:ext cx="4388110" cy="328709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1690"/>
              <a:buChar char="▣"/>
            </a:pPr>
            <a:r>
              <a:rPr lang="pl-PL"/>
              <a:t>How many bushes are on the photo? </a:t>
            </a:r>
            <a:endParaRPr/>
          </a:p>
          <a:p>
            <a:pPr indent="-411480" lvl="0" marL="548640" rtl="0" algn="l">
              <a:spcBef>
                <a:spcPts val="520"/>
              </a:spcBef>
              <a:spcAft>
                <a:spcPts val="0"/>
              </a:spcAft>
              <a:buSzPts val="1690"/>
              <a:buChar char="▣"/>
            </a:pPr>
            <a:r>
              <a:rPr lang="pl-PL"/>
              <a:t>28 x 2 = 56</a:t>
            </a:r>
            <a:endParaRPr/>
          </a:p>
        </p:txBody>
      </p:sp>
      <p:pic>
        <p:nvPicPr>
          <p:cNvPr descr="https://lh5.googleusercontent.com/jcL8frb5y-tIgTAR_QMzWMlNjTj6xg7ARTNJOAswITpUKYDFBpt8ozByMenWlNoNYCO1Ew_xuf8bfCUrKMTQWz4vgkZMXDj9nWfWAwjE92rTG1ySRmXfFSOW_XLkXITzYj8itJTHgFKvmnRJbqF9ovjYBQPgX1NR0zuedbuRYktRNNSY1t7_eQkPILB3itH5hZhGGg" id="160" name="Google Shape;16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7950" y="3929066"/>
            <a:ext cx="1357322" cy="1000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ierzchołek">
  <a:themeElements>
    <a:clrScheme name="Wierzchołek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2021-10-08T07:41:30Z</dcterms:created>
  <dc:creator>Hp</dc:creator>
</cp:coreProperties>
</file>