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67" r:id="rId2"/>
    <p:sldId id="256" r:id="rId3"/>
    <p:sldId id="257" r:id="rId4"/>
    <p:sldId id="258" r:id="rId5"/>
    <p:sldId id="259" r:id="rId6"/>
    <p:sldId id="260" r:id="rId7"/>
    <p:sldId id="261" r:id="rId8"/>
    <p:sldId id="262" r:id="rId9"/>
    <p:sldId id="263" r:id="rId10"/>
    <p:sldId id="264" r:id="rId11"/>
    <p:sldId id="265" r:id="rId12"/>
    <p:sldId id="268"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AŽ Murovec" initials="" lastIdx="1" clrIdx="0"/>
  <p:cmAuthor id="1" name="Tiana Kuti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1-23T14:28:45.024" idx="1">
    <p:pos x="6000" y="0"/>
    <p:text>pač zdej je to v skupni rabi in lohko pač usi skupej pišemo in urejamo</p:text>
  </p:cm>
  <p:cm authorId="1" dt="2019-11-23T14:28:45.024" idx="1">
    <p:pos x="6000" y="0"/>
    <p:text>ma super si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5967cc9d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5967cc9d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6b83c44322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6b83c44322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5901bd39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5901bd39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5901bd3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5901bd3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5967cc9d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75967cc9d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59de308b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59de308b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59de308b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59de308b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6b83c447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6b83c447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b83c447d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6b83c447d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s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Artillery" TargetMode="External"/><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hyperlink" Target="https://en.wikipedia.org/wiki/Commissioned_officer"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telegraph.co.uk/travel/maps-and-graphics/oldest-and-youngest-countries-populations/" TargetMode="External"/><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www.telegraph.co.uk/travel/maps-and-graphics/wine-consumption-per-capita-by-country/" TargetMode="External"/><Relationship Id="rId4" Type="http://schemas.openxmlformats.org/officeDocument/2006/relationships/hyperlink" Target="https://www.telegraph.co.uk/travel/maps-and-graphics/world-according-to-tobacco-consumption/" TargetMode="Externa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Ten-Day_Wa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76C2B32-075A-4FBA-ADE9-88AFCFFC3E81}"/>
              </a:ext>
            </a:extLst>
          </p:cNvPr>
          <p:cNvPicPr>
            <a:picLocks noChangeAspect="1"/>
          </p:cNvPicPr>
          <p:nvPr/>
        </p:nvPicPr>
        <p:blipFill>
          <a:blip r:embed="rId2"/>
          <a:stretch>
            <a:fillRect/>
          </a:stretch>
        </p:blipFill>
        <p:spPr>
          <a:xfrm>
            <a:off x="377828" y="2413529"/>
            <a:ext cx="1747469" cy="1815331"/>
          </a:xfrm>
          <a:prstGeom prst="rect">
            <a:avLst/>
          </a:prstGeom>
        </p:spPr>
      </p:pic>
      <p:pic>
        <p:nvPicPr>
          <p:cNvPr id="3" name="Slika 2">
            <a:extLst>
              <a:ext uri="{FF2B5EF4-FFF2-40B4-BE49-F238E27FC236}">
                <a16:creationId xmlns:a16="http://schemas.microsoft.com/office/drawing/2014/main" id="{489A804E-4C3D-4D06-933F-9B3325C8DC35}"/>
              </a:ext>
            </a:extLst>
          </p:cNvPr>
          <p:cNvPicPr>
            <a:picLocks noChangeAspect="1"/>
          </p:cNvPicPr>
          <p:nvPr/>
        </p:nvPicPr>
        <p:blipFill>
          <a:blip r:embed="rId3"/>
          <a:stretch>
            <a:fillRect/>
          </a:stretch>
        </p:blipFill>
        <p:spPr>
          <a:xfrm>
            <a:off x="6982417" y="2338918"/>
            <a:ext cx="1759971" cy="1748971"/>
          </a:xfrm>
          <a:prstGeom prst="rect">
            <a:avLst/>
          </a:prstGeom>
        </p:spPr>
      </p:pic>
      <p:sp>
        <p:nvSpPr>
          <p:cNvPr id="6" name="PoljeZBesedilom 5">
            <a:extLst>
              <a:ext uri="{FF2B5EF4-FFF2-40B4-BE49-F238E27FC236}">
                <a16:creationId xmlns:a16="http://schemas.microsoft.com/office/drawing/2014/main" id="{513F0217-23A2-42F0-8521-6F58EC75B8E1}"/>
              </a:ext>
            </a:extLst>
          </p:cNvPr>
          <p:cNvSpPr txBox="1"/>
          <p:nvPr/>
        </p:nvSpPr>
        <p:spPr>
          <a:xfrm>
            <a:off x="2351314" y="2518229"/>
            <a:ext cx="4405086" cy="1569660"/>
          </a:xfrm>
          <a:prstGeom prst="rect">
            <a:avLst/>
          </a:prstGeom>
          <a:noFill/>
        </p:spPr>
        <p:txBody>
          <a:bodyPr wrap="square">
            <a:spAutoFit/>
          </a:bodyPr>
          <a:lstStyle/>
          <a:p>
            <a:r>
              <a:rPr lang="en-US" sz="2400" dirty="0">
                <a:solidFill>
                  <a:srgbClr val="002060"/>
                </a:solidFill>
              </a:rPr>
              <a:t>Project name: </a:t>
            </a:r>
            <a:r>
              <a:rPr lang="en-US" sz="2400" b="1" dirty="0">
                <a:solidFill>
                  <a:srgbClr val="C00000"/>
                </a:solidFill>
              </a:rPr>
              <a:t>MATHS ALIVE</a:t>
            </a:r>
          </a:p>
          <a:p>
            <a:r>
              <a:rPr lang="en-US" sz="2400" dirty="0">
                <a:solidFill>
                  <a:srgbClr val="002060"/>
                </a:solidFill>
              </a:rPr>
              <a:t>KA229 - Cooperation for Innovation and the Exchange of Good Practices </a:t>
            </a:r>
          </a:p>
        </p:txBody>
      </p:sp>
      <p:pic>
        <p:nvPicPr>
          <p:cNvPr id="5" name="Slika 4">
            <a:extLst>
              <a:ext uri="{FF2B5EF4-FFF2-40B4-BE49-F238E27FC236}">
                <a16:creationId xmlns:a16="http://schemas.microsoft.com/office/drawing/2014/main" id="{2D8A4FB7-C53C-BF6B-D40F-77173414751C}"/>
              </a:ext>
            </a:extLst>
          </p:cNvPr>
          <p:cNvPicPr>
            <a:picLocks noChangeAspect="1"/>
          </p:cNvPicPr>
          <p:nvPr/>
        </p:nvPicPr>
        <p:blipFill>
          <a:blip r:embed="rId4"/>
          <a:stretch>
            <a:fillRect/>
          </a:stretch>
        </p:blipFill>
        <p:spPr>
          <a:xfrm>
            <a:off x="377828" y="234877"/>
            <a:ext cx="5700254" cy="1359526"/>
          </a:xfrm>
          <a:prstGeom prst="rect">
            <a:avLst/>
          </a:prstGeom>
        </p:spPr>
      </p:pic>
    </p:spTree>
    <p:extLst>
      <p:ext uri="{BB962C8B-B14F-4D97-AF65-F5344CB8AC3E}">
        <p14:creationId xmlns:p14="http://schemas.microsoft.com/office/powerpoint/2010/main" val="360755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191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JURIJ VEGA</a:t>
            </a:r>
            <a:endParaRPr/>
          </a:p>
        </p:txBody>
      </p:sp>
      <p:sp>
        <p:nvSpPr>
          <p:cNvPr id="122" name="Google Shape;122;p21"/>
          <p:cNvSpPr txBox="1">
            <a:spLocks noGrp="1"/>
          </p:cNvSpPr>
          <p:nvPr>
            <p:ph type="body" idx="1"/>
          </p:nvPr>
        </p:nvSpPr>
        <p:spPr>
          <a:xfrm>
            <a:off x="311700" y="764250"/>
            <a:ext cx="8520600" cy="281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solidFill>
                  <a:srgbClr val="000000"/>
                </a:solidFill>
              </a:rPr>
              <a:t>A Slovene mathematician, physicist, surveyor, meteorologist and </a:t>
            </a:r>
            <a:r>
              <a:rPr lang="sl">
                <a:solidFill>
                  <a:srgbClr val="000000"/>
                </a:solidFill>
                <a:uFill>
                  <a:noFill/>
                </a:uFill>
                <a:hlinkClick r:id="rId3"/>
              </a:rPr>
              <a:t>artillery</a:t>
            </a:r>
            <a:r>
              <a:rPr lang="sl">
                <a:solidFill>
                  <a:srgbClr val="000000"/>
                </a:solidFill>
                <a:uFill>
                  <a:noFill/>
                </a:uFill>
                <a:hlinkClick r:id="rId4"/>
              </a:rPr>
              <a:t> officer</a:t>
            </a:r>
            <a:endParaRPr>
              <a:solidFill>
                <a:srgbClr val="000000"/>
              </a:solidFill>
            </a:endParaRPr>
          </a:p>
          <a:p>
            <a:pPr marL="0" lvl="0" indent="0" algn="l" rtl="0">
              <a:spcBef>
                <a:spcPts val="1600"/>
              </a:spcBef>
              <a:spcAft>
                <a:spcPts val="0"/>
              </a:spcAft>
              <a:buNone/>
            </a:pPr>
            <a:r>
              <a:rPr lang="sl">
                <a:solidFill>
                  <a:srgbClr val="000000"/>
                </a:solidFill>
              </a:rPr>
              <a:t>His major work was Thesaurus Logarithmorum Completus (Treasury of all Logarithms) that was first published 1794 in Leipzig</a:t>
            </a:r>
            <a:endParaRPr>
              <a:solidFill>
                <a:srgbClr val="000000"/>
              </a:solidFill>
            </a:endParaRPr>
          </a:p>
          <a:p>
            <a:pPr marL="0" lvl="0" indent="0" algn="l" rtl="0">
              <a:spcBef>
                <a:spcPts val="1600"/>
              </a:spcBef>
              <a:spcAft>
                <a:spcPts val="0"/>
              </a:spcAft>
              <a:buNone/>
            </a:pPr>
            <a:r>
              <a:rPr lang="sl">
                <a:solidFill>
                  <a:srgbClr val="000000"/>
                </a:solidFill>
              </a:rPr>
              <a:t>On August 20, 1789 - pi to 140 places, the first 126 were correct.</a:t>
            </a:r>
            <a:endParaRPr>
              <a:solidFill>
                <a:srgbClr val="000000"/>
              </a:solidFill>
            </a:endParaRPr>
          </a:p>
          <a:p>
            <a:pPr marL="0" lvl="0" indent="0" algn="l" rtl="0">
              <a:spcBef>
                <a:spcPts val="1600"/>
              </a:spcBef>
              <a:spcAft>
                <a:spcPts val="0"/>
              </a:spcAft>
              <a:buNone/>
            </a:pPr>
            <a:r>
              <a:rPr lang="sl">
                <a:solidFill>
                  <a:srgbClr val="000000"/>
                </a:solidFill>
              </a:rPr>
              <a:t>Vega retained his record 52 years until 1841</a:t>
            </a:r>
            <a:endParaRPr>
              <a:solidFill>
                <a:srgbClr val="000000"/>
              </a:solidFill>
            </a:endParaRPr>
          </a:p>
          <a:p>
            <a:pPr marL="0" lvl="0" indent="0" algn="l" rtl="0">
              <a:spcBef>
                <a:spcPts val="1600"/>
              </a:spcBef>
              <a:spcAft>
                <a:spcPts val="0"/>
              </a:spcAft>
              <a:buNone/>
            </a:pPr>
            <a:r>
              <a:rPr lang="sl">
                <a:solidFill>
                  <a:srgbClr val="000000"/>
                </a:solidFill>
              </a:rPr>
              <a:t>His method is mentioned still today </a:t>
            </a:r>
            <a:endParaRPr>
              <a:solidFill>
                <a:srgbClr val="000000"/>
              </a:solidFill>
            </a:endParaRPr>
          </a:p>
          <a:p>
            <a:pPr marL="0" lvl="0" indent="0" algn="l" rtl="0">
              <a:spcBef>
                <a:spcPts val="1600"/>
              </a:spcBef>
              <a:spcAft>
                <a:spcPts val="1600"/>
              </a:spcAft>
              <a:buNone/>
            </a:pPr>
            <a:endParaRPr sz="1400">
              <a:solidFill>
                <a:srgbClr val="000000"/>
              </a:solidFill>
            </a:endParaRPr>
          </a:p>
        </p:txBody>
      </p:sp>
      <p:pic>
        <p:nvPicPr>
          <p:cNvPr id="123" name="Google Shape;123;p21"/>
          <p:cNvPicPr preferRelativeResize="0"/>
          <p:nvPr/>
        </p:nvPicPr>
        <p:blipFill>
          <a:blip r:embed="rId5">
            <a:alphaModFix/>
          </a:blip>
          <a:stretch>
            <a:fillRect/>
          </a:stretch>
        </p:blipFill>
        <p:spPr>
          <a:xfrm>
            <a:off x="251050" y="3836900"/>
            <a:ext cx="6748875" cy="1306600"/>
          </a:xfrm>
          <a:prstGeom prst="rect">
            <a:avLst/>
          </a:prstGeom>
          <a:noFill/>
          <a:ln>
            <a:noFill/>
          </a:ln>
        </p:spPr>
      </p:pic>
      <p:pic>
        <p:nvPicPr>
          <p:cNvPr id="124" name="Google Shape;124;p21" descr="Rezultat iskanja slik za jurij vega"/>
          <p:cNvPicPr preferRelativeResize="0"/>
          <p:nvPr/>
        </p:nvPicPr>
        <p:blipFill>
          <a:blip r:embed="rId6">
            <a:alphaModFix/>
          </a:blip>
          <a:stretch>
            <a:fillRect/>
          </a:stretch>
        </p:blipFill>
        <p:spPr>
          <a:xfrm>
            <a:off x="6956525" y="1863125"/>
            <a:ext cx="2017500" cy="2317525"/>
          </a:xfrm>
          <a:prstGeom prst="rect">
            <a:avLst/>
          </a:prstGeom>
          <a:noFill/>
          <a:ln>
            <a:noFill/>
          </a:ln>
        </p:spPr>
      </p:pic>
      <p:pic>
        <p:nvPicPr>
          <p:cNvPr id="125" name="Google Shape;125;p21"/>
          <p:cNvPicPr preferRelativeResize="0"/>
          <p:nvPr/>
        </p:nvPicPr>
        <p:blipFill>
          <a:blip r:embed="rId7">
            <a:alphaModFix/>
          </a:blip>
          <a:stretch>
            <a:fillRect/>
          </a:stretch>
        </p:blipFill>
        <p:spPr>
          <a:xfrm>
            <a:off x="5135525" y="2595225"/>
            <a:ext cx="1282475" cy="1241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INTERESTING FACTS</a:t>
            </a:r>
            <a:endParaRPr/>
          </a:p>
        </p:txBody>
      </p:sp>
      <p:sp>
        <p:nvSpPr>
          <p:cNvPr id="131" name="Google Shape;131;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solidFill>
                  <a:srgbClr val="000000"/>
                </a:solidFill>
              </a:rPr>
              <a:t>1 in 20 people keep bees</a:t>
            </a:r>
            <a:endParaRPr>
              <a:solidFill>
                <a:srgbClr val="000000"/>
              </a:solidFill>
            </a:endParaRPr>
          </a:p>
          <a:p>
            <a:pPr marL="0" lvl="0" indent="0" algn="l" rtl="0">
              <a:spcBef>
                <a:spcPts val="1600"/>
              </a:spcBef>
              <a:spcAft>
                <a:spcPts val="0"/>
              </a:spcAft>
              <a:buNone/>
            </a:pPr>
            <a:r>
              <a:rPr lang="sl">
                <a:solidFill>
                  <a:srgbClr val="000000"/>
                </a:solidFill>
              </a:rPr>
              <a:t>53,6% of Slovenia is protected land</a:t>
            </a:r>
            <a:endParaRPr>
              <a:solidFill>
                <a:srgbClr val="000000"/>
              </a:solidFill>
            </a:endParaRPr>
          </a:p>
          <a:p>
            <a:pPr marL="0" lvl="0" indent="0" algn="l" rtl="0">
              <a:spcBef>
                <a:spcPts val="1600"/>
              </a:spcBef>
              <a:spcAft>
                <a:spcPts val="0"/>
              </a:spcAft>
              <a:buNone/>
            </a:pPr>
            <a:r>
              <a:rPr lang="sl">
                <a:solidFill>
                  <a:srgbClr val="000000"/>
                </a:solidFill>
              </a:rPr>
              <a:t>One of the 10 tallest countries on the planet</a:t>
            </a:r>
            <a:r>
              <a:rPr lang="sl"/>
              <a:t> </a:t>
            </a:r>
            <a:r>
              <a:rPr lang="sl">
                <a:solidFill>
                  <a:srgbClr val="000000"/>
                </a:solidFill>
                <a:highlight>
                  <a:srgbClr val="FFFFFF"/>
                </a:highlight>
              </a:rPr>
              <a:t>(a typical male measures 1.803m) </a:t>
            </a:r>
            <a:r>
              <a:rPr lang="sl">
                <a:solidFill>
                  <a:srgbClr val="000000"/>
                </a:solidFill>
                <a:highlight>
                  <a:srgbClr val="FFFFFF"/>
                </a:highlight>
                <a:uFill>
                  <a:noFill/>
                </a:uFill>
                <a:hlinkClick r:id="rId3"/>
              </a:rPr>
              <a:t>and one of the 10 most elderly</a:t>
            </a:r>
            <a:r>
              <a:rPr lang="sl">
                <a:solidFill>
                  <a:srgbClr val="000000"/>
                </a:solidFill>
                <a:highlight>
                  <a:srgbClr val="FFFFFF"/>
                </a:highlight>
              </a:rPr>
              <a:t> (its residents are 43.5 years old, on average).</a:t>
            </a:r>
            <a:endParaRPr>
              <a:solidFill>
                <a:srgbClr val="000000"/>
              </a:solidFill>
              <a:highlight>
                <a:srgbClr val="FFFFFF"/>
              </a:highlight>
            </a:endParaRPr>
          </a:p>
          <a:p>
            <a:pPr marL="0" lvl="0" indent="0" algn="l" rtl="0">
              <a:spcBef>
                <a:spcPts val="1600"/>
              </a:spcBef>
              <a:spcAft>
                <a:spcPts val="0"/>
              </a:spcAft>
              <a:buNone/>
            </a:pPr>
            <a:r>
              <a:rPr lang="sl">
                <a:solidFill>
                  <a:srgbClr val="000000"/>
                </a:solidFill>
                <a:highlight>
                  <a:srgbClr val="FFFFFF"/>
                </a:highlight>
              </a:rPr>
              <a:t>They are also the </a:t>
            </a:r>
            <a:r>
              <a:rPr lang="sl">
                <a:solidFill>
                  <a:srgbClr val="000000"/>
                </a:solidFill>
                <a:highlight>
                  <a:srgbClr val="FFFFFF"/>
                </a:highlight>
                <a:uFill>
                  <a:noFill/>
                </a:uFill>
                <a:hlinkClick r:id="rId4"/>
              </a:rPr>
              <a:t>world’s sixth biggest smokers</a:t>
            </a:r>
            <a:r>
              <a:rPr lang="sl">
                <a:solidFill>
                  <a:srgbClr val="000000"/>
                </a:solidFill>
                <a:highlight>
                  <a:srgbClr val="FFFFFF"/>
                </a:highlight>
              </a:rPr>
              <a:t>, and the sixth </a:t>
            </a:r>
            <a:r>
              <a:rPr lang="sl">
                <a:solidFill>
                  <a:srgbClr val="000000"/>
                </a:solidFill>
                <a:highlight>
                  <a:srgbClr val="FFFFFF"/>
                </a:highlight>
                <a:uFill>
                  <a:noFill/>
                </a:uFill>
                <a:hlinkClick r:id="rId5"/>
              </a:rPr>
              <a:t>biggest consumers, per capita, of wine</a:t>
            </a:r>
            <a:r>
              <a:rPr lang="sl">
                <a:solidFill>
                  <a:srgbClr val="000000"/>
                </a:solidFill>
                <a:highlight>
                  <a:srgbClr val="FFFFFF"/>
                </a:highlight>
              </a:rPr>
              <a:t>.</a:t>
            </a:r>
            <a:endParaRPr>
              <a:solidFill>
                <a:srgbClr val="000000"/>
              </a:solidFill>
              <a:highlight>
                <a:srgbClr val="FFFFFF"/>
              </a:highlight>
            </a:endParaRPr>
          </a:p>
          <a:p>
            <a:pPr marL="0" lvl="0" indent="0" algn="l" rtl="0">
              <a:spcBef>
                <a:spcPts val="2400"/>
              </a:spcBef>
              <a:spcAft>
                <a:spcPts val="0"/>
              </a:spcAft>
              <a:buClr>
                <a:schemeClr val="dk1"/>
              </a:buClr>
              <a:buSzPts val="1100"/>
              <a:buFont typeface="Arial"/>
              <a:buNone/>
            </a:pPr>
            <a:r>
              <a:rPr lang="sl">
                <a:solidFill>
                  <a:srgbClr val="000000"/>
                </a:solidFill>
                <a:highlight>
                  <a:srgbClr val="FFFFFF"/>
                </a:highlight>
              </a:rPr>
              <a:t>There’s a vineyard for every 70 people</a:t>
            </a:r>
            <a:endParaRPr>
              <a:solidFill>
                <a:srgbClr val="000000"/>
              </a:solidFill>
              <a:highlight>
                <a:srgbClr val="FFFFFF"/>
              </a:highlight>
            </a:endParaRPr>
          </a:p>
          <a:p>
            <a:pPr marL="0" lvl="0" indent="0" algn="l" rtl="0">
              <a:spcBef>
                <a:spcPts val="1200"/>
              </a:spcBef>
              <a:spcAft>
                <a:spcPts val="1600"/>
              </a:spcAft>
              <a:buNone/>
            </a:pPr>
            <a:endParaRPr>
              <a:solidFill>
                <a:srgbClr val="000000"/>
              </a:solidFill>
              <a:highlight>
                <a:srgbClr val="FFFFFF"/>
              </a:highlight>
            </a:endParaRPr>
          </a:p>
        </p:txBody>
      </p:sp>
      <p:pic>
        <p:nvPicPr>
          <p:cNvPr id="132" name="Google Shape;132;p22"/>
          <p:cNvPicPr preferRelativeResize="0"/>
          <p:nvPr/>
        </p:nvPicPr>
        <p:blipFill>
          <a:blip r:embed="rId6">
            <a:alphaModFix/>
          </a:blip>
          <a:stretch>
            <a:fillRect/>
          </a:stretch>
        </p:blipFill>
        <p:spPr>
          <a:xfrm>
            <a:off x="4044600" y="883614"/>
            <a:ext cx="2206500" cy="1241160"/>
          </a:xfrm>
          <a:prstGeom prst="rect">
            <a:avLst/>
          </a:prstGeom>
          <a:noFill/>
          <a:ln>
            <a:noFill/>
          </a:ln>
        </p:spPr>
      </p:pic>
      <p:pic>
        <p:nvPicPr>
          <p:cNvPr id="133" name="Google Shape;133;p22"/>
          <p:cNvPicPr preferRelativeResize="0"/>
          <p:nvPr/>
        </p:nvPicPr>
        <p:blipFill>
          <a:blip r:embed="rId7">
            <a:alphaModFix/>
          </a:blip>
          <a:stretch>
            <a:fillRect/>
          </a:stretch>
        </p:blipFill>
        <p:spPr>
          <a:xfrm>
            <a:off x="4427525" y="3452750"/>
            <a:ext cx="1973625" cy="1384475"/>
          </a:xfrm>
          <a:prstGeom prst="rect">
            <a:avLst/>
          </a:prstGeom>
          <a:noFill/>
          <a:ln>
            <a:noFill/>
          </a:ln>
        </p:spPr>
      </p:pic>
      <p:pic>
        <p:nvPicPr>
          <p:cNvPr id="134" name="Google Shape;134;p22"/>
          <p:cNvPicPr preferRelativeResize="0"/>
          <p:nvPr/>
        </p:nvPicPr>
        <p:blipFill rotWithShape="1">
          <a:blip r:embed="rId8">
            <a:alphaModFix/>
          </a:blip>
          <a:srcRect l="18586" b="18593"/>
          <a:stretch/>
        </p:blipFill>
        <p:spPr>
          <a:xfrm>
            <a:off x="6401150" y="225750"/>
            <a:ext cx="2431150" cy="1611975"/>
          </a:xfrm>
          <a:prstGeom prst="rect">
            <a:avLst/>
          </a:prstGeom>
          <a:noFill/>
          <a:ln>
            <a:noFill/>
          </a:ln>
        </p:spPr>
      </p:pic>
      <p:pic>
        <p:nvPicPr>
          <p:cNvPr id="135" name="Google Shape;135;p22"/>
          <p:cNvPicPr preferRelativeResize="0"/>
          <p:nvPr/>
        </p:nvPicPr>
        <p:blipFill>
          <a:blip r:embed="rId9">
            <a:alphaModFix/>
          </a:blip>
          <a:stretch>
            <a:fillRect/>
          </a:stretch>
        </p:blipFill>
        <p:spPr>
          <a:xfrm>
            <a:off x="6444575" y="3590950"/>
            <a:ext cx="2598976" cy="14619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a:extLst>
              <a:ext uri="{FF2B5EF4-FFF2-40B4-BE49-F238E27FC236}">
                <a16:creationId xmlns:a16="http://schemas.microsoft.com/office/drawing/2014/main" id="{01503E65-BD75-57FA-3E67-225E81AF3FE3}"/>
              </a:ext>
            </a:extLst>
          </p:cNvPr>
          <p:cNvSpPr txBox="1"/>
          <p:nvPr/>
        </p:nvSpPr>
        <p:spPr>
          <a:xfrm>
            <a:off x="348343" y="3563257"/>
            <a:ext cx="8142514" cy="954107"/>
          </a:xfrm>
          <a:prstGeom prst="rect">
            <a:avLst/>
          </a:prstGeom>
          <a:noFill/>
        </p:spPr>
        <p:txBody>
          <a:bodyPr wrap="square">
            <a:spAutoFit/>
          </a:bodyPr>
          <a:lstStyle/>
          <a:p>
            <a:r>
              <a:rPr lang="en-US" dirty="0"/>
              <a:t>“The European Commission support for the production of this publication does not constitute an endorsement of the contents which reflects the views only of the authors, and the National Agency and Commission cannot be held responsible for any use which may be made of the information contained therein”</a:t>
            </a:r>
            <a:endParaRPr lang="sl-SI" dirty="0"/>
          </a:p>
        </p:txBody>
      </p:sp>
      <p:pic>
        <p:nvPicPr>
          <p:cNvPr id="4" name="Slika 3">
            <a:extLst>
              <a:ext uri="{FF2B5EF4-FFF2-40B4-BE49-F238E27FC236}">
                <a16:creationId xmlns:a16="http://schemas.microsoft.com/office/drawing/2014/main" id="{6654F530-1C7D-9AD6-0DE3-38B811951897}"/>
              </a:ext>
            </a:extLst>
          </p:cNvPr>
          <p:cNvPicPr>
            <a:picLocks noChangeAspect="1"/>
          </p:cNvPicPr>
          <p:nvPr/>
        </p:nvPicPr>
        <p:blipFill>
          <a:blip r:embed="rId2"/>
          <a:stretch>
            <a:fillRect/>
          </a:stretch>
        </p:blipFill>
        <p:spPr>
          <a:xfrm>
            <a:off x="450678" y="246003"/>
            <a:ext cx="1853823" cy="1669883"/>
          </a:xfrm>
          <a:prstGeom prst="rect">
            <a:avLst/>
          </a:prstGeom>
        </p:spPr>
      </p:pic>
      <p:pic>
        <p:nvPicPr>
          <p:cNvPr id="5" name="Slika 4">
            <a:extLst>
              <a:ext uri="{FF2B5EF4-FFF2-40B4-BE49-F238E27FC236}">
                <a16:creationId xmlns:a16="http://schemas.microsoft.com/office/drawing/2014/main" id="{F8DD1B76-DF6E-E2FC-A699-884647035A13}"/>
              </a:ext>
            </a:extLst>
          </p:cNvPr>
          <p:cNvPicPr>
            <a:picLocks noChangeAspect="1"/>
          </p:cNvPicPr>
          <p:nvPr/>
        </p:nvPicPr>
        <p:blipFill>
          <a:blip r:embed="rId3"/>
          <a:stretch>
            <a:fillRect/>
          </a:stretch>
        </p:blipFill>
        <p:spPr>
          <a:xfrm>
            <a:off x="2503713" y="246003"/>
            <a:ext cx="6442248" cy="1536493"/>
          </a:xfrm>
          <a:prstGeom prst="rect">
            <a:avLst/>
          </a:prstGeom>
        </p:spPr>
      </p:pic>
    </p:spTree>
    <p:extLst>
      <p:ext uri="{BB962C8B-B14F-4D97-AF65-F5344CB8AC3E}">
        <p14:creationId xmlns:p14="http://schemas.microsoft.com/office/powerpoint/2010/main" val="1992695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
                <a:solidFill>
                  <a:srgbClr val="FFFFFF"/>
                </a:solidFill>
              </a:rPr>
              <a:t>SLOVENIA</a:t>
            </a:r>
            <a:endParaRPr>
              <a:solidFill>
                <a:srgbClr val="FFFFFF"/>
              </a:solidFill>
            </a:endParaRPr>
          </a:p>
        </p:txBody>
      </p:sp>
      <p:sp>
        <p:nvSpPr>
          <p:cNvPr id="55" name="Google Shape;55;p13"/>
          <p:cNvSpPr txBox="1">
            <a:spLocks noGrp="1"/>
          </p:cNvSpPr>
          <p:nvPr>
            <p:ph type="subTitle" idx="1"/>
          </p:nvPr>
        </p:nvSpPr>
        <p:spPr>
          <a:xfrm>
            <a:off x="311700" y="27971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
                <a:solidFill>
                  <a:srgbClr val="FFFFFF"/>
                </a:solidFill>
              </a:rPr>
              <a:t>in shapes and numbers</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559600" y="215600"/>
            <a:ext cx="7572600" cy="5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l" sz="2800"/>
              <a:t>NATIONAL SYMBOLS</a:t>
            </a:r>
            <a:endParaRPr sz="2800"/>
          </a:p>
          <a:p>
            <a:pPr marL="0" lvl="0" indent="0" algn="l" rtl="0">
              <a:spcBef>
                <a:spcPts val="0"/>
              </a:spcBef>
              <a:spcAft>
                <a:spcPts val="0"/>
              </a:spcAft>
              <a:buNone/>
            </a:pPr>
            <a:endParaRPr sz="2800"/>
          </a:p>
        </p:txBody>
      </p:sp>
      <p:sp>
        <p:nvSpPr>
          <p:cNvPr id="61" name="Google Shape;61;p14"/>
          <p:cNvSpPr txBox="1"/>
          <p:nvPr/>
        </p:nvSpPr>
        <p:spPr>
          <a:xfrm>
            <a:off x="559600" y="770900"/>
            <a:ext cx="7266000" cy="173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l" sz="1800"/>
              <a:t>FLAG: 3 colors</a:t>
            </a:r>
            <a:endParaRPr sz="1800"/>
          </a:p>
          <a:p>
            <a:pPr marL="0" lvl="0" indent="0" algn="l" rtl="0">
              <a:lnSpc>
                <a:spcPct val="115000"/>
              </a:lnSpc>
              <a:spcBef>
                <a:spcPts val="0"/>
              </a:spcBef>
              <a:spcAft>
                <a:spcPts val="0"/>
              </a:spcAft>
              <a:buNone/>
            </a:pPr>
            <a:r>
              <a:rPr lang="sl" sz="1800"/>
              <a:t>COAT OF ARMS: 1 symmetry, 3 stars</a:t>
            </a:r>
            <a:endParaRPr sz="1800"/>
          </a:p>
          <a:p>
            <a:pPr marL="0" lvl="0" indent="0" algn="l" rtl="0">
              <a:lnSpc>
                <a:spcPct val="115000"/>
              </a:lnSpc>
              <a:spcBef>
                <a:spcPts val="0"/>
              </a:spcBef>
              <a:spcAft>
                <a:spcPts val="0"/>
              </a:spcAft>
              <a:buNone/>
            </a:pPr>
            <a:r>
              <a:rPr lang="sl" sz="1800"/>
              <a:t>STARS: six-pointed </a:t>
            </a:r>
            <a:endParaRPr sz="1800"/>
          </a:p>
          <a:p>
            <a:pPr marL="0" lvl="0" indent="0" algn="l" rtl="0">
              <a:lnSpc>
                <a:spcPct val="115000"/>
              </a:lnSpc>
              <a:spcBef>
                <a:spcPts val="0"/>
              </a:spcBef>
              <a:spcAft>
                <a:spcPts val="0"/>
              </a:spcAft>
              <a:buNone/>
            </a:pPr>
            <a:r>
              <a:rPr lang="sl" sz="1800"/>
              <a:t>NATIONAL ANTHEM: Zdravljica, 28 words</a:t>
            </a:r>
            <a:endParaRPr sz="1800"/>
          </a:p>
          <a:p>
            <a:pPr marL="0" lvl="0" indent="0" algn="l" rtl="0">
              <a:lnSpc>
                <a:spcPct val="115000"/>
              </a:lnSpc>
              <a:spcBef>
                <a:spcPts val="0"/>
              </a:spcBef>
              <a:spcAft>
                <a:spcPts val="0"/>
              </a:spcAft>
              <a:buNone/>
            </a:pPr>
            <a:r>
              <a:rPr lang="sl" sz="1800"/>
              <a:t>MOUNTAIN: Triglav, 2864 m</a:t>
            </a:r>
            <a:endParaRPr sz="1800"/>
          </a:p>
        </p:txBody>
      </p:sp>
      <p:pic>
        <p:nvPicPr>
          <p:cNvPr id="62" name="Google Shape;62;p14"/>
          <p:cNvPicPr preferRelativeResize="0"/>
          <p:nvPr/>
        </p:nvPicPr>
        <p:blipFill>
          <a:blip r:embed="rId3">
            <a:alphaModFix/>
          </a:blip>
          <a:stretch>
            <a:fillRect/>
          </a:stretch>
        </p:blipFill>
        <p:spPr>
          <a:xfrm>
            <a:off x="6407087" y="1548525"/>
            <a:ext cx="2255574" cy="2255576"/>
          </a:xfrm>
          <a:prstGeom prst="rect">
            <a:avLst/>
          </a:prstGeom>
          <a:noFill/>
          <a:ln>
            <a:noFill/>
          </a:ln>
        </p:spPr>
      </p:pic>
      <p:pic>
        <p:nvPicPr>
          <p:cNvPr id="63" name="Google Shape;63;p14"/>
          <p:cNvPicPr preferRelativeResize="0"/>
          <p:nvPr/>
        </p:nvPicPr>
        <p:blipFill>
          <a:blip r:embed="rId4">
            <a:alphaModFix/>
          </a:blip>
          <a:stretch>
            <a:fillRect/>
          </a:stretch>
        </p:blipFill>
        <p:spPr>
          <a:xfrm>
            <a:off x="559600" y="2887925"/>
            <a:ext cx="2255575" cy="2255575"/>
          </a:xfrm>
          <a:prstGeom prst="rect">
            <a:avLst/>
          </a:prstGeom>
          <a:noFill/>
          <a:ln>
            <a:noFill/>
          </a:ln>
        </p:spPr>
      </p:pic>
      <p:pic>
        <p:nvPicPr>
          <p:cNvPr id="64" name="Google Shape;64;p14"/>
          <p:cNvPicPr preferRelativeResize="0"/>
          <p:nvPr/>
        </p:nvPicPr>
        <p:blipFill>
          <a:blip r:embed="rId5">
            <a:alphaModFix/>
          </a:blip>
          <a:stretch>
            <a:fillRect/>
          </a:stretch>
        </p:blipFill>
        <p:spPr>
          <a:xfrm>
            <a:off x="5983125" y="3352175"/>
            <a:ext cx="3103500" cy="1791330"/>
          </a:xfrm>
          <a:prstGeom prst="rect">
            <a:avLst/>
          </a:prstGeom>
          <a:noFill/>
          <a:ln>
            <a:noFill/>
          </a:ln>
        </p:spPr>
      </p:pic>
      <p:pic>
        <p:nvPicPr>
          <p:cNvPr id="65" name="Google Shape;65;p14"/>
          <p:cNvPicPr preferRelativeResize="0"/>
          <p:nvPr/>
        </p:nvPicPr>
        <p:blipFill>
          <a:blip r:embed="rId6">
            <a:alphaModFix/>
          </a:blip>
          <a:stretch>
            <a:fillRect/>
          </a:stretch>
        </p:blipFill>
        <p:spPr>
          <a:xfrm>
            <a:off x="2815175" y="3146225"/>
            <a:ext cx="2608451" cy="1738975"/>
          </a:xfrm>
          <a:prstGeom prst="rect">
            <a:avLst/>
          </a:prstGeom>
          <a:noFill/>
          <a:ln>
            <a:noFill/>
          </a:ln>
        </p:spPr>
      </p:pic>
      <p:pic>
        <p:nvPicPr>
          <p:cNvPr id="66" name="Google Shape;66;p14"/>
          <p:cNvPicPr preferRelativeResize="0"/>
          <p:nvPr/>
        </p:nvPicPr>
        <p:blipFill>
          <a:blip r:embed="rId7">
            <a:alphaModFix/>
          </a:blip>
          <a:stretch>
            <a:fillRect/>
          </a:stretch>
        </p:blipFill>
        <p:spPr>
          <a:xfrm>
            <a:off x="5860513" y="215600"/>
            <a:ext cx="3103500" cy="1551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3393397" y="469822"/>
            <a:ext cx="4117175" cy="2756600"/>
          </a:xfrm>
          <a:prstGeom prst="rect">
            <a:avLst/>
          </a:prstGeom>
          <a:noFill/>
          <a:ln>
            <a:noFill/>
          </a:ln>
        </p:spPr>
      </p:pic>
      <p:sp>
        <p:nvSpPr>
          <p:cNvPr id="72" name="Google Shape;72;p15"/>
          <p:cNvSpPr txBox="1">
            <a:spLocks noGrp="1"/>
          </p:cNvSpPr>
          <p:nvPr>
            <p:ph type="title"/>
          </p:nvPr>
        </p:nvSpPr>
        <p:spPr>
          <a:xfrm>
            <a:off x="591450" y="300850"/>
            <a:ext cx="805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BOARD AND SURFACE</a:t>
            </a:r>
            <a:endParaRPr/>
          </a:p>
        </p:txBody>
      </p:sp>
      <p:sp>
        <p:nvSpPr>
          <p:cNvPr id="73" name="Google Shape;73;p15"/>
          <p:cNvSpPr txBox="1">
            <a:spLocks noGrp="1"/>
          </p:cNvSpPr>
          <p:nvPr>
            <p:ph type="body" idx="1"/>
          </p:nvPr>
        </p:nvSpPr>
        <p:spPr>
          <a:xfrm>
            <a:off x="591450" y="941725"/>
            <a:ext cx="8520600" cy="1771800"/>
          </a:xfrm>
          <a:prstGeom prst="rect">
            <a:avLst/>
          </a:prstGeom>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sl">
                <a:solidFill>
                  <a:srgbClr val="000000"/>
                </a:solidFill>
              </a:rPr>
              <a:t>SHAPE: Chicken</a:t>
            </a:r>
            <a:endParaRPr>
              <a:solidFill>
                <a:srgbClr val="000000"/>
              </a:solidFill>
            </a:endParaRPr>
          </a:p>
          <a:p>
            <a:pPr marL="0" lvl="0" indent="0" algn="l" rtl="0">
              <a:lnSpc>
                <a:spcPct val="50000"/>
              </a:lnSpc>
              <a:spcBef>
                <a:spcPts val="1600"/>
              </a:spcBef>
              <a:spcAft>
                <a:spcPts val="0"/>
              </a:spcAft>
              <a:buNone/>
            </a:pPr>
            <a:r>
              <a:rPr lang="sl">
                <a:solidFill>
                  <a:srgbClr val="000000"/>
                </a:solidFill>
              </a:rPr>
              <a:t>LENGTH</a:t>
            </a:r>
            <a:r>
              <a:rPr lang="sl"/>
              <a:t>: </a:t>
            </a:r>
            <a:r>
              <a:rPr lang="sl">
                <a:solidFill>
                  <a:srgbClr val="222222"/>
                </a:solidFill>
                <a:highlight>
                  <a:schemeClr val="lt1"/>
                </a:highlight>
              </a:rPr>
              <a:t>1.382 km</a:t>
            </a:r>
            <a:endParaRPr>
              <a:solidFill>
                <a:srgbClr val="222222"/>
              </a:solidFill>
              <a:highlight>
                <a:schemeClr val="lt1"/>
              </a:highlight>
            </a:endParaRPr>
          </a:p>
          <a:p>
            <a:pPr marL="0" lvl="0" indent="0" algn="l" rtl="0">
              <a:lnSpc>
                <a:spcPct val="50000"/>
              </a:lnSpc>
              <a:spcBef>
                <a:spcPts val="1600"/>
              </a:spcBef>
              <a:spcAft>
                <a:spcPts val="0"/>
              </a:spcAft>
              <a:buNone/>
            </a:pPr>
            <a:r>
              <a:rPr lang="sl">
                <a:solidFill>
                  <a:srgbClr val="222222"/>
                </a:solidFill>
                <a:highlight>
                  <a:schemeClr val="lt1"/>
                </a:highlight>
              </a:rPr>
              <a:t>SURFACE: </a:t>
            </a:r>
            <a:r>
              <a:rPr lang="sl">
                <a:solidFill>
                  <a:schemeClr val="dk1"/>
                </a:solidFill>
                <a:highlight>
                  <a:srgbClr val="F8F9FA"/>
                </a:highlight>
              </a:rPr>
              <a:t>20,273 km</a:t>
            </a:r>
            <a:r>
              <a:rPr lang="sl" baseline="30000">
                <a:solidFill>
                  <a:schemeClr val="dk1"/>
                </a:solidFill>
                <a:highlight>
                  <a:srgbClr val="F8F9FA"/>
                </a:highlight>
              </a:rPr>
              <a:t>2</a:t>
            </a:r>
            <a:endParaRPr>
              <a:solidFill>
                <a:srgbClr val="222222"/>
              </a:solidFill>
              <a:highlight>
                <a:schemeClr val="lt1"/>
              </a:highlight>
            </a:endParaRPr>
          </a:p>
          <a:p>
            <a:pPr marL="0" lvl="0" indent="0" algn="l" rtl="0">
              <a:lnSpc>
                <a:spcPct val="50000"/>
              </a:lnSpc>
              <a:spcBef>
                <a:spcPts val="1600"/>
              </a:spcBef>
              <a:spcAft>
                <a:spcPts val="0"/>
              </a:spcAft>
              <a:buNone/>
            </a:pPr>
            <a:r>
              <a:rPr lang="sl">
                <a:solidFill>
                  <a:srgbClr val="222222"/>
                </a:solidFill>
                <a:highlight>
                  <a:schemeClr val="lt1"/>
                </a:highlight>
              </a:rPr>
              <a:t>COAST LINE: </a:t>
            </a:r>
            <a:r>
              <a:rPr lang="sl">
                <a:solidFill>
                  <a:srgbClr val="000000"/>
                </a:solidFill>
                <a:highlight>
                  <a:schemeClr val="lt1"/>
                </a:highlight>
              </a:rPr>
              <a:t>43157 m</a:t>
            </a:r>
            <a:endParaRPr>
              <a:solidFill>
                <a:srgbClr val="000000"/>
              </a:solidFill>
              <a:highlight>
                <a:schemeClr val="lt1"/>
              </a:highlight>
            </a:endParaRPr>
          </a:p>
          <a:p>
            <a:pPr marL="0" lvl="0" indent="0" algn="l" rtl="0">
              <a:lnSpc>
                <a:spcPct val="50000"/>
              </a:lnSpc>
              <a:spcBef>
                <a:spcPts val="1600"/>
              </a:spcBef>
              <a:spcAft>
                <a:spcPts val="1600"/>
              </a:spcAft>
              <a:buClr>
                <a:schemeClr val="dk1"/>
              </a:buClr>
              <a:buSzPts val="1100"/>
              <a:buFont typeface="Arial"/>
              <a:buNone/>
            </a:pPr>
            <a:r>
              <a:rPr lang="sl">
                <a:solidFill>
                  <a:srgbClr val="000000"/>
                </a:solidFill>
                <a:highlight>
                  <a:srgbClr val="FFFFFF"/>
                </a:highlight>
              </a:rPr>
              <a:t>Slovenia Covers Less Than 0.004% Of The Earth’s Surface</a:t>
            </a:r>
            <a:endParaRPr baseline="30000">
              <a:solidFill>
                <a:schemeClr val="dk1"/>
              </a:solidFill>
              <a:highlight>
                <a:srgbClr val="F8F9FA"/>
              </a:highlight>
            </a:endParaRPr>
          </a:p>
        </p:txBody>
      </p:sp>
      <p:pic>
        <p:nvPicPr>
          <p:cNvPr id="74" name="Google Shape;74;p15"/>
          <p:cNvPicPr preferRelativeResize="0"/>
          <p:nvPr/>
        </p:nvPicPr>
        <p:blipFill>
          <a:blip r:embed="rId4">
            <a:alphaModFix/>
          </a:blip>
          <a:stretch>
            <a:fillRect/>
          </a:stretch>
        </p:blipFill>
        <p:spPr>
          <a:xfrm>
            <a:off x="6051725" y="2713400"/>
            <a:ext cx="2476500" cy="1905000"/>
          </a:xfrm>
          <a:prstGeom prst="rect">
            <a:avLst/>
          </a:prstGeom>
          <a:noFill/>
          <a:ln>
            <a:noFill/>
          </a:ln>
        </p:spPr>
      </p:pic>
      <p:pic>
        <p:nvPicPr>
          <p:cNvPr id="75" name="Google Shape;75;p15"/>
          <p:cNvPicPr preferRelativeResize="0"/>
          <p:nvPr/>
        </p:nvPicPr>
        <p:blipFill>
          <a:blip r:embed="rId5">
            <a:alphaModFix/>
          </a:blip>
          <a:stretch>
            <a:fillRect/>
          </a:stretch>
        </p:blipFill>
        <p:spPr>
          <a:xfrm>
            <a:off x="1062526" y="2854384"/>
            <a:ext cx="2476500" cy="20833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655650" y="455575"/>
            <a:ext cx="783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POPULATION</a:t>
            </a:r>
            <a:endParaRPr/>
          </a:p>
        </p:txBody>
      </p:sp>
      <p:sp>
        <p:nvSpPr>
          <p:cNvPr id="81" name="Google Shape;81;p16"/>
          <p:cNvSpPr txBox="1">
            <a:spLocks noGrp="1"/>
          </p:cNvSpPr>
          <p:nvPr>
            <p:ph type="body" idx="1"/>
          </p:nvPr>
        </p:nvSpPr>
        <p:spPr>
          <a:xfrm>
            <a:off x="655650" y="1189650"/>
            <a:ext cx="7398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solidFill>
                  <a:srgbClr val="000000"/>
                </a:solidFill>
              </a:rPr>
              <a:t>POPULATION: </a:t>
            </a:r>
            <a:r>
              <a:rPr lang="sl">
                <a:solidFill>
                  <a:srgbClr val="000000"/>
                </a:solidFill>
                <a:highlight>
                  <a:srgbClr val="FFFFFF"/>
                </a:highlight>
              </a:rPr>
              <a:t>2.084 million</a:t>
            </a:r>
            <a:endParaRPr>
              <a:solidFill>
                <a:srgbClr val="000000"/>
              </a:solidFill>
              <a:highlight>
                <a:srgbClr val="FFFFFF"/>
              </a:highlight>
            </a:endParaRPr>
          </a:p>
          <a:p>
            <a:pPr marL="0" lvl="0" indent="0" algn="l" rtl="0">
              <a:spcBef>
                <a:spcPts val="1600"/>
              </a:spcBef>
              <a:spcAft>
                <a:spcPts val="0"/>
              </a:spcAft>
              <a:buNone/>
            </a:pPr>
            <a:r>
              <a:rPr lang="sl">
                <a:solidFill>
                  <a:srgbClr val="000000"/>
                </a:solidFill>
                <a:highlight>
                  <a:srgbClr val="FFFFFF"/>
                </a:highlight>
              </a:rPr>
              <a:t>MALE: </a:t>
            </a:r>
            <a:r>
              <a:rPr lang="sl">
                <a:solidFill>
                  <a:srgbClr val="000000"/>
                </a:solidFill>
                <a:highlight>
                  <a:schemeClr val="lt1"/>
                </a:highlight>
              </a:rPr>
              <a:t>1.041.965 </a:t>
            </a:r>
            <a:endParaRPr>
              <a:solidFill>
                <a:srgbClr val="000000"/>
              </a:solidFill>
              <a:highlight>
                <a:schemeClr val="lt1"/>
              </a:highlight>
            </a:endParaRPr>
          </a:p>
          <a:p>
            <a:pPr marL="0" lvl="0" indent="0" algn="l" rtl="0">
              <a:spcBef>
                <a:spcPts val="1600"/>
              </a:spcBef>
              <a:spcAft>
                <a:spcPts val="0"/>
              </a:spcAft>
              <a:buNone/>
            </a:pPr>
            <a:r>
              <a:rPr lang="sl">
                <a:solidFill>
                  <a:srgbClr val="000000"/>
                </a:solidFill>
                <a:highlight>
                  <a:schemeClr val="lt1"/>
                </a:highlight>
              </a:rPr>
              <a:t>FEMALE: 1.042.336</a:t>
            </a:r>
            <a:endParaRPr>
              <a:solidFill>
                <a:srgbClr val="000000"/>
              </a:solidFill>
              <a:highlight>
                <a:schemeClr val="lt1"/>
              </a:highlight>
            </a:endParaRPr>
          </a:p>
          <a:p>
            <a:pPr marL="0" lvl="0" indent="0" algn="l" rtl="0">
              <a:spcBef>
                <a:spcPts val="1600"/>
              </a:spcBef>
              <a:spcAft>
                <a:spcPts val="0"/>
              </a:spcAft>
              <a:buNone/>
            </a:pPr>
            <a:endParaRPr>
              <a:solidFill>
                <a:srgbClr val="000000"/>
              </a:solidFill>
              <a:highlight>
                <a:schemeClr val="lt1"/>
              </a:highlight>
            </a:endParaRPr>
          </a:p>
          <a:p>
            <a:pPr marL="0" lvl="0" indent="0" algn="l" rtl="0">
              <a:spcBef>
                <a:spcPts val="1600"/>
              </a:spcBef>
              <a:spcAft>
                <a:spcPts val="0"/>
              </a:spcAft>
              <a:buNone/>
            </a:pPr>
            <a:r>
              <a:rPr lang="sl">
                <a:solidFill>
                  <a:srgbClr val="000000"/>
                </a:solidFill>
                <a:highlight>
                  <a:schemeClr val="lt1"/>
                </a:highlight>
              </a:rPr>
              <a:t>83% Slovenes</a:t>
            </a:r>
            <a:endParaRPr>
              <a:solidFill>
                <a:srgbClr val="000000"/>
              </a:solidFill>
              <a:highlight>
                <a:schemeClr val="lt1"/>
              </a:highlight>
            </a:endParaRPr>
          </a:p>
          <a:p>
            <a:pPr marL="0" lvl="0" indent="0" algn="l" rtl="0">
              <a:spcBef>
                <a:spcPts val="1600"/>
              </a:spcBef>
              <a:spcAft>
                <a:spcPts val="0"/>
              </a:spcAft>
              <a:buNone/>
            </a:pPr>
            <a:r>
              <a:rPr lang="sl">
                <a:solidFill>
                  <a:srgbClr val="000000"/>
                </a:solidFill>
                <a:highlight>
                  <a:schemeClr val="lt1"/>
                </a:highlight>
              </a:rPr>
              <a:t>73.2% Catholics</a:t>
            </a:r>
            <a:endParaRPr>
              <a:solidFill>
                <a:srgbClr val="000000"/>
              </a:solidFill>
              <a:highlight>
                <a:schemeClr val="lt1"/>
              </a:highlight>
            </a:endParaRPr>
          </a:p>
          <a:p>
            <a:pPr marL="0" lvl="0" indent="0" algn="l" rtl="0">
              <a:spcBef>
                <a:spcPts val="1600"/>
              </a:spcBef>
              <a:spcAft>
                <a:spcPts val="1600"/>
              </a:spcAft>
              <a:buNone/>
            </a:pPr>
            <a:endParaRPr>
              <a:solidFill>
                <a:srgbClr val="000000"/>
              </a:solidFill>
              <a:highlight>
                <a:srgbClr val="FFFFFF"/>
              </a:highlight>
            </a:endParaRPr>
          </a:p>
        </p:txBody>
      </p:sp>
      <p:pic>
        <p:nvPicPr>
          <p:cNvPr id="82" name="Google Shape;82;p16"/>
          <p:cNvPicPr preferRelativeResize="0"/>
          <p:nvPr/>
        </p:nvPicPr>
        <p:blipFill>
          <a:blip r:embed="rId3">
            <a:alphaModFix/>
          </a:blip>
          <a:stretch>
            <a:fillRect/>
          </a:stretch>
        </p:blipFill>
        <p:spPr>
          <a:xfrm>
            <a:off x="4933450" y="1189650"/>
            <a:ext cx="2469724" cy="3135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417300" y="183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NATURE</a:t>
            </a:r>
            <a:endParaRPr/>
          </a:p>
        </p:txBody>
      </p:sp>
      <p:sp>
        <p:nvSpPr>
          <p:cNvPr id="88" name="Google Shape;88;p17"/>
          <p:cNvSpPr txBox="1">
            <a:spLocks noGrp="1"/>
          </p:cNvSpPr>
          <p:nvPr>
            <p:ph type="body" idx="1"/>
          </p:nvPr>
        </p:nvSpPr>
        <p:spPr>
          <a:xfrm>
            <a:off x="417300" y="755850"/>
            <a:ext cx="8520600" cy="3416400"/>
          </a:xfrm>
          <a:prstGeom prst="rect">
            <a:avLst/>
          </a:prstGeom>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sl">
                <a:solidFill>
                  <a:srgbClr val="000000"/>
                </a:solidFill>
              </a:rPr>
              <a:t>THE LONGEST RIVER: Sava, 947 km (only 23% in Slovenia)</a:t>
            </a:r>
            <a:endParaRPr>
              <a:solidFill>
                <a:srgbClr val="000000"/>
              </a:solidFill>
            </a:endParaRPr>
          </a:p>
          <a:p>
            <a:pPr marL="0" lvl="0" indent="0" algn="l" rtl="0">
              <a:lnSpc>
                <a:spcPct val="50000"/>
              </a:lnSpc>
              <a:spcBef>
                <a:spcPts val="1600"/>
              </a:spcBef>
              <a:spcAft>
                <a:spcPts val="0"/>
              </a:spcAft>
              <a:buNone/>
            </a:pPr>
            <a:r>
              <a:rPr lang="sl">
                <a:solidFill>
                  <a:srgbClr val="000000"/>
                </a:solidFill>
              </a:rPr>
              <a:t>THE HIGHEST WATERFALL: Kloma, 128 m</a:t>
            </a:r>
            <a:endParaRPr>
              <a:solidFill>
                <a:srgbClr val="000000"/>
              </a:solidFill>
            </a:endParaRPr>
          </a:p>
          <a:p>
            <a:pPr marL="0" lvl="0" indent="0" algn="l" rtl="0">
              <a:lnSpc>
                <a:spcPct val="50000"/>
              </a:lnSpc>
              <a:spcBef>
                <a:spcPts val="1600"/>
              </a:spcBef>
              <a:spcAft>
                <a:spcPts val="0"/>
              </a:spcAft>
              <a:buNone/>
            </a:pPr>
            <a:r>
              <a:rPr lang="sl">
                <a:solidFill>
                  <a:srgbClr val="000000"/>
                </a:solidFill>
              </a:rPr>
              <a:t>LAKES: around 1300</a:t>
            </a:r>
            <a:endParaRPr>
              <a:solidFill>
                <a:srgbClr val="000000"/>
              </a:solidFill>
            </a:endParaRPr>
          </a:p>
          <a:p>
            <a:pPr marL="0" lvl="0" indent="0" algn="l" rtl="0">
              <a:lnSpc>
                <a:spcPct val="50000"/>
              </a:lnSpc>
              <a:spcBef>
                <a:spcPts val="1600"/>
              </a:spcBef>
              <a:spcAft>
                <a:spcPts val="0"/>
              </a:spcAft>
              <a:buNone/>
            </a:pPr>
            <a:r>
              <a:rPr lang="sl">
                <a:solidFill>
                  <a:srgbClr val="000000"/>
                </a:solidFill>
                <a:highlight>
                  <a:srgbClr val="FFFFFF"/>
                </a:highlight>
              </a:rPr>
              <a:t>There Are More Than 10000 Caves </a:t>
            </a:r>
            <a:endParaRPr>
              <a:solidFill>
                <a:srgbClr val="000000"/>
              </a:solidFill>
              <a:highlight>
                <a:srgbClr val="FFFFFF"/>
              </a:highlight>
            </a:endParaRPr>
          </a:p>
          <a:p>
            <a:pPr marL="0" lvl="0" indent="0" algn="l" rtl="0">
              <a:lnSpc>
                <a:spcPct val="50000"/>
              </a:lnSpc>
              <a:spcBef>
                <a:spcPts val="1600"/>
              </a:spcBef>
              <a:spcAft>
                <a:spcPts val="0"/>
              </a:spcAft>
              <a:buNone/>
            </a:pPr>
            <a:r>
              <a:rPr lang="sl">
                <a:solidFill>
                  <a:srgbClr val="000000"/>
                </a:solidFill>
                <a:highlight>
                  <a:srgbClr val="FFFFFF"/>
                </a:highlight>
              </a:rPr>
              <a:t>More Than 61% Of The Total Land Area Is Covered In Forest</a:t>
            </a:r>
            <a:endParaRPr>
              <a:solidFill>
                <a:srgbClr val="000000"/>
              </a:solidFill>
              <a:highlight>
                <a:srgbClr val="FFFFFF"/>
              </a:highlight>
            </a:endParaRPr>
          </a:p>
          <a:p>
            <a:pPr marL="0" lvl="0" indent="0" algn="l" rtl="0">
              <a:lnSpc>
                <a:spcPct val="150000"/>
              </a:lnSpc>
              <a:spcBef>
                <a:spcPts val="1600"/>
              </a:spcBef>
              <a:spcAft>
                <a:spcPts val="0"/>
              </a:spcAft>
              <a:buClr>
                <a:schemeClr val="dk1"/>
              </a:buClr>
              <a:buSzPts val="1100"/>
              <a:buFont typeface="Arial"/>
              <a:buNone/>
            </a:pPr>
            <a:endParaRPr sz="2050">
              <a:solidFill>
                <a:srgbClr val="000000"/>
              </a:solidFill>
              <a:highlight>
                <a:srgbClr val="FFFFFF"/>
              </a:highlight>
            </a:endParaRPr>
          </a:p>
          <a:p>
            <a:pPr marL="0" lvl="0" indent="0" algn="l" rtl="0">
              <a:lnSpc>
                <a:spcPct val="50000"/>
              </a:lnSpc>
              <a:spcBef>
                <a:spcPts val="190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0"/>
              </a:spcAft>
              <a:buNone/>
            </a:pPr>
            <a:endParaRPr/>
          </a:p>
          <a:p>
            <a:pPr marL="0" lvl="0" indent="0" algn="l" rtl="0">
              <a:spcBef>
                <a:spcPts val="1600"/>
              </a:spcBef>
              <a:spcAft>
                <a:spcPts val="0"/>
              </a:spcAft>
              <a:buNone/>
            </a:pPr>
            <a:endParaRPr sz="1000">
              <a:solidFill>
                <a:srgbClr val="333333"/>
              </a:solidFill>
              <a:highlight>
                <a:schemeClr val="lt1"/>
              </a:highlight>
            </a:endParaRPr>
          </a:p>
          <a:p>
            <a:pPr marL="0" lvl="0" indent="0" algn="l" rtl="0">
              <a:spcBef>
                <a:spcPts val="1600"/>
              </a:spcBef>
              <a:spcAft>
                <a:spcPts val="1600"/>
              </a:spcAft>
              <a:buNone/>
            </a:pPr>
            <a:endParaRPr/>
          </a:p>
        </p:txBody>
      </p:sp>
      <p:pic>
        <p:nvPicPr>
          <p:cNvPr id="89" name="Google Shape;89;p17"/>
          <p:cNvPicPr preferRelativeResize="0"/>
          <p:nvPr/>
        </p:nvPicPr>
        <p:blipFill>
          <a:blip r:embed="rId3">
            <a:alphaModFix/>
          </a:blip>
          <a:stretch>
            <a:fillRect/>
          </a:stretch>
        </p:blipFill>
        <p:spPr>
          <a:xfrm>
            <a:off x="6786299" y="723270"/>
            <a:ext cx="2221476" cy="1666130"/>
          </a:xfrm>
          <a:prstGeom prst="rect">
            <a:avLst/>
          </a:prstGeom>
          <a:noFill/>
          <a:ln>
            <a:noFill/>
          </a:ln>
        </p:spPr>
      </p:pic>
      <p:pic>
        <p:nvPicPr>
          <p:cNvPr id="90" name="Google Shape;90;p17"/>
          <p:cNvPicPr preferRelativeResize="0"/>
          <p:nvPr/>
        </p:nvPicPr>
        <p:blipFill>
          <a:blip r:embed="rId4">
            <a:alphaModFix/>
          </a:blip>
          <a:stretch>
            <a:fillRect/>
          </a:stretch>
        </p:blipFill>
        <p:spPr>
          <a:xfrm>
            <a:off x="159025" y="2929774"/>
            <a:ext cx="2600900" cy="2023475"/>
          </a:xfrm>
          <a:prstGeom prst="rect">
            <a:avLst/>
          </a:prstGeom>
          <a:noFill/>
          <a:ln>
            <a:noFill/>
          </a:ln>
        </p:spPr>
      </p:pic>
      <p:pic>
        <p:nvPicPr>
          <p:cNvPr id="91" name="Google Shape;91;p17"/>
          <p:cNvPicPr preferRelativeResize="0"/>
          <p:nvPr/>
        </p:nvPicPr>
        <p:blipFill>
          <a:blip r:embed="rId5">
            <a:alphaModFix/>
          </a:blip>
          <a:stretch>
            <a:fillRect/>
          </a:stretch>
        </p:blipFill>
        <p:spPr>
          <a:xfrm>
            <a:off x="5969550" y="2929775"/>
            <a:ext cx="3038228" cy="2023475"/>
          </a:xfrm>
          <a:prstGeom prst="rect">
            <a:avLst/>
          </a:prstGeom>
          <a:noFill/>
          <a:ln>
            <a:noFill/>
          </a:ln>
        </p:spPr>
      </p:pic>
      <p:pic>
        <p:nvPicPr>
          <p:cNvPr id="92" name="Google Shape;92;p17"/>
          <p:cNvPicPr preferRelativeResize="0"/>
          <p:nvPr/>
        </p:nvPicPr>
        <p:blipFill>
          <a:blip r:embed="rId6">
            <a:alphaModFix/>
          </a:blip>
          <a:stretch>
            <a:fillRect/>
          </a:stretch>
        </p:blipFill>
        <p:spPr>
          <a:xfrm>
            <a:off x="2949899" y="2668550"/>
            <a:ext cx="2829676" cy="188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258900" y="107050"/>
            <a:ext cx="85206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sl">
                <a:solidFill>
                  <a:srgbClr val="000000"/>
                </a:solidFill>
                <a:highlight>
                  <a:srgbClr val="FFFFFF"/>
                </a:highlight>
              </a:rPr>
              <a:t>THE SOLKAN BRIDGE</a:t>
            </a:r>
            <a:endParaRPr>
              <a:solidFill>
                <a:srgbClr val="000000"/>
              </a:solidFill>
              <a:highlight>
                <a:srgbClr val="FFFFFF"/>
              </a:highlight>
            </a:endParaRPr>
          </a:p>
          <a:p>
            <a:pPr marL="0" lvl="0" indent="0" algn="l" rtl="0">
              <a:spcBef>
                <a:spcPts val="1900"/>
              </a:spcBef>
              <a:spcAft>
                <a:spcPts val="0"/>
              </a:spcAft>
              <a:buNone/>
            </a:pPr>
            <a:endParaRPr/>
          </a:p>
        </p:txBody>
      </p:sp>
      <p:sp>
        <p:nvSpPr>
          <p:cNvPr id="98" name="Google Shape;98;p18"/>
          <p:cNvSpPr txBox="1">
            <a:spLocks noGrp="1"/>
          </p:cNvSpPr>
          <p:nvPr>
            <p:ph type="body" idx="1"/>
          </p:nvPr>
        </p:nvSpPr>
        <p:spPr>
          <a:xfrm>
            <a:off x="258900" y="679750"/>
            <a:ext cx="8520600" cy="201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sl">
                <a:solidFill>
                  <a:srgbClr val="000000"/>
                </a:solidFill>
                <a:highlight>
                  <a:srgbClr val="FFFFFF"/>
                </a:highlight>
              </a:rPr>
              <a:t>The Solkan Bridge is the world’s longest stone-arch bridge railway</a:t>
            </a:r>
            <a:endParaRPr>
              <a:solidFill>
                <a:srgbClr val="000000"/>
              </a:solidFill>
              <a:highlight>
                <a:srgbClr val="FFFFFF"/>
              </a:highlight>
            </a:endParaRPr>
          </a:p>
          <a:p>
            <a:pPr marL="0" lvl="0" indent="0" algn="l" rtl="0">
              <a:lnSpc>
                <a:spcPct val="100000"/>
              </a:lnSpc>
              <a:spcBef>
                <a:spcPts val="1900"/>
              </a:spcBef>
              <a:spcAft>
                <a:spcPts val="0"/>
              </a:spcAft>
              <a:buNone/>
            </a:pPr>
            <a:r>
              <a:rPr lang="sl">
                <a:solidFill>
                  <a:srgbClr val="000000"/>
                </a:solidFill>
                <a:highlight>
                  <a:srgbClr val="FFFFFF"/>
                </a:highlight>
              </a:rPr>
              <a:t>It was built between 1900 and 1906 </a:t>
            </a:r>
            <a:endParaRPr>
              <a:solidFill>
                <a:srgbClr val="000000"/>
              </a:solidFill>
              <a:highlight>
                <a:srgbClr val="FFFFFF"/>
              </a:highlight>
            </a:endParaRPr>
          </a:p>
          <a:p>
            <a:pPr marL="0" lvl="0" indent="0" algn="l" rtl="0">
              <a:lnSpc>
                <a:spcPct val="100000"/>
              </a:lnSpc>
              <a:spcBef>
                <a:spcPts val="1900"/>
              </a:spcBef>
              <a:spcAft>
                <a:spcPts val="0"/>
              </a:spcAft>
              <a:buNone/>
            </a:pPr>
            <a:r>
              <a:rPr lang="sl">
                <a:solidFill>
                  <a:srgbClr val="000000"/>
                </a:solidFill>
                <a:highlight>
                  <a:srgbClr val="FFFFFF"/>
                </a:highlight>
              </a:rPr>
              <a:t>It was demolished in first world war and then rebuild in 1927</a:t>
            </a:r>
            <a:endParaRPr>
              <a:solidFill>
                <a:srgbClr val="000000"/>
              </a:solidFill>
              <a:highlight>
                <a:srgbClr val="FFFFFF"/>
              </a:highlight>
            </a:endParaRPr>
          </a:p>
          <a:p>
            <a:pPr marL="0" lvl="0" indent="0" algn="l" rtl="0">
              <a:lnSpc>
                <a:spcPct val="100000"/>
              </a:lnSpc>
              <a:spcBef>
                <a:spcPts val="1900"/>
              </a:spcBef>
              <a:spcAft>
                <a:spcPts val="1900"/>
              </a:spcAft>
              <a:buNone/>
            </a:pPr>
            <a:r>
              <a:rPr lang="sl">
                <a:solidFill>
                  <a:srgbClr val="000000"/>
                </a:solidFill>
                <a:highlight>
                  <a:srgbClr val="FFFFFF"/>
                </a:highlight>
              </a:rPr>
              <a:t>Features 4533 stone blocks that stretch 220 meters.</a:t>
            </a:r>
            <a:endParaRPr>
              <a:solidFill>
                <a:srgbClr val="000000"/>
              </a:solidFill>
            </a:endParaRPr>
          </a:p>
        </p:txBody>
      </p:sp>
      <p:pic>
        <p:nvPicPr>
          <p:cNvPr id="99" name="Google Shape;99;p18"/>
          <p:cNvPicPr preferRelativeResize="0"/>
          <p:nvPr/>
        </p:nvPicPr>
        <p:blipFill>
          <a:blip r:embed="rId3">
            <a:alphaModFix/>
          </a:blip>
          <a:stretch>
            <a:fillRect/>
          </a:stretch>
        </p:blipFill>
        <p:spPr>
          <a:xfrm>
            <a:off x="5059000" y="2696400"/>
            <a:ext cx="3672926" cy="2447100"/>
          </a:xfrm>
          <a:prstGeom prst="rect">
            <a:avLst/>
          </a:prstGeom>
          <a:noFill/>
          <a:ln>
            <a:noFill/>
          </a:ln>
        </p:spPr>
      </p:pic>
      <p:pic>
        <p:nvPicPr>
          <p:cNvPr id="100" name="Google Shape;100;p18"/>
          <p:cNvPicPr preferRelativeResize="0"/>
          <p:nvPr/>
        </p:nvPicPr>
        <p:blipFill>
          <a:blip r:embed="rId4">
            <a:alphaModFix/>
          </a:blip>
          <a:stretch>
            <a:fillRect/>
          </a:stretch>
        </p:blipFill>
        <p:spPr>
          <a:xfrm>
            <a:off x="258900" y="2640400"/>
            <a:ext cx="3735950" cy="2503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THE OLDEST VINE</a:t>
            </a:r>
            <a:endParaRPr/>
          </a:p>
        </p:txBody>
      </p:sp>
      <p:sp>
        <p:nvSpPr>
          <p:cNvPr id="106" name="Google Shape;106;p19"/>
          <p:cNvSpPr txBox="1">
            <a:spLocks noGrp="1"/>
          </p:cNvSpPr>
          <p:nvPr>
            <p:ph type="body" idx="1"/>
          </p:nvPr>
        </p:nvSpPr>
        <p:spPr>
          <a:xfrm>
            <a:off x="311700" y="1017725"/>
            <a:ext cx="8520600" cy="788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sl">
                <a:solidFill>
                  <a:srgbClr val="000000"/>
                </a:solidFill>
                <a:highlight>
                  <a:srgbClr val="FFFFFF"/>
                </a:highlight>
              </a:rPr>
              <a:t>In Maribor, you can also see the oldest vine in the world that still produces grapes. The vine is estimated to be around 400 years old. </a:t>
            </a:r>
            <a:endParaRPr>
              <a:solidFill>
                <a:srgbClr val="000000"/>
              </a:solidFill>
            </a:endParaRPr>
          </a:p>
        </p:txBody>
      </p:sp>
      <p:pic>
        <p:nvPicPr>
          <p:cNvPr id="107" name="Google Shape;107;p19"/>
          <p:cNvPicPr preferRelativeResize="0"/>
          <p:nvPr/>
        </p:nvPicPr>
        <p:blipFill>
          <a:blip r:embed="rId3">
            <a:alphaModFix/>
          </a:blip>
          <a:stretch>
            <a:fillRect/>
          </a:stretch>
        </p:blipFill>
        <p:spPr>
          <a:xfrm>
            <a:off x="311700" y="1856350"/>
            <a:ext cx="3152500" cy="3152500"/>
          </a:xfrm>
          <a:prstGeom prst="rect">
            <a:avLst/>
          </a:prstGeom>
          <a:noFill/>
          <a:ln>
            <a:noFill/>
          </a:ln>
        </p:spPr>
      </p:pic>
      <p:pic>
        <p:nvPicPr>
          <p:cNvPr id="108" name="Google Shape;108;p19"/>
          <p:cNvPicPr preferRelativeResize="0"/>
          <p:nvPr/>
        </p:nvPicPr>
        <p:blipFill rotWithShape="1">
          <a:blip r:embed="rId4">
            <a:alphaModFix/>
          </a:blip>
          <a:srcRect r="6916" b="6916"/>
          <a:stretch/>
        </p:blipFill>
        <p:spPr>
          <a:xfrm>
            <a:off x="3675400" y="1806125"/>
            <a:ext cx="5156901" cy="32117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11900" y="73225"/>
            <a:ext cx="819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HISTORY</a:t>
            </a:r>
            <a:endParaRPr/>
          </a:p>
        </p:txBody>
      </p:sp>
      <p:sp>
        <p:nvSpPr>
          <p:cNvPr id="114" name="Google Shape;114;p20"/>
          <p:cNvSpPr txBox="1">
            <a:spLocks noGrp="1"/>
          </p:cNvSpPr>
          <p:nvPr>
            <p:ph type="body" idx="1"/>
          </p:nvPr>
        </p:nvSpPr>
        <p:spPr>
          <a:xfrm>
            <a:off x="441600" y="601625"/>
            <a:ext cx="8702400" cy="2923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sl">
                <a:solidFill>
                  <a:srgbClr val="000000"/>
                </a:solidFill>
              </a:rPr>
              <a:t>On 23 December 1990, more than 88% of the electorate voted for a sovereign and independent Slovenia</a:t>
            </a:r>
            <a:endParaRPr>
              <a:solidFill>
                <a:srgbClr val="000000"/>
              </a:solidFill>
            </a:endParaRPr>
          </a:p>
          <a:p>
            <a:pPr marL="0" lvl="0" indent="0" algn="l" rtl="0">
              <a:lnSpc>
                <a:spcPct val="100000"/>
              </a:lnSpc>
              <a:spcBef>
                <a:spcPts val="1600"/>
              </a:spcBef>
              <a:spcAft>
                <a:spcPts val="0"/>
              </a:spcAft>
              <a:buNone/>
            </a:pPr>
            <a:r>
              <a:rPr lang="sl">
                <a:solidFill>
                  <a:srgbClr val="000000"/>
                </a:solidFill>
              </a:rPr>
              <a:t>25 June 1991, Slovenia became independent</a:t>
            </a:r>
            <a:endParaRPr>
              <a:solidFill>
                <a:srgbClr val="000000"/>
              </a:solidFill>
            </a:endParaRPr>
          </a:p>
          <a:p>
            <a:pPr marL="0" lvl="0" indent="0" algn="l" rtl="0">
              <a:lnSpc>
                <a:spcPct val="100000"/>
              </a:lnSpc>
              <a:spcBef>
                <a:spcPts val="1600"/>
              </a:spcBef>
              <a:spcAft>
                <a:spcPts val="0"/>
              </a:spcAft>
              <a:buNone/>
            </a:pPr>
            <a:r>
              <a:rPr lang="sl">
                <a:solidFill>
                  <a:srgbClr val="000000"/>
                </a:solidFill>
              </a:rPr>
              <a:t>On 27 June in the early morning begann the </a:t>
            </a:r>
            <a:r>
              <a:rPr lang="sl">
                <a:solidFill>
                  <a:srgbClr val="000000"/>
                </a:solidFill>
                <a:uFill>
                  <a:noFill/>
                </a:uFill>
                <a:hlinkClick r:id="rId3"/>
              </a:rPr>
              <a:t>Ten-Day War</a:t>
            </a:r>
            <a:endParaRPr>
              <a:solidFill>
                <a:srgbClr val="000000"/>
              </a:solidFill>
            </a:endParaRPr>
          </a:p>
          <a:p>
            <a:pPr marL="0" lvl="0" indent="0" algn="l" rtl="0">
              <a:lnSpc>
                <a:spcPct val="100000"/>
              </a:lnSpc>
              <a:spcBef>
                <a:spcPts val="1600"/>
              </a:spcBef>
              <a:spcAft>
                <a:spcPts val="0"/>
              </a:spcAft>
              <a:buNone/>
            </a:pPr>
            <a:r>
              <a:rPr lang="sl">
                <a:solidFill>
                  <a:srgbClr val="000000"/>
                </a:solidFill>
              </a:rPr>
              <a:t>The European Union recognised Slovenia as an independent state on 15 January 1992, and the United Nations accepted it as a member on 22 May 1992.</a:t>
            </a:r>
            <a:endParaRPr>
              <a:solidFill>
                <a:srgbClr val="000000"/>
              </a:solidFill>
            </a:endParaRPr>
          </a:p>
          <a:p>
            <a:pPr marL="0" lvl="0" indent="0" algn="l" rtl="0">
              <a:lnSpc>
                <a:spcPct val="100000"/>
              </a:lnSpc>
              <a:spcBef>
                <a:spcPts val="1600"/>
              </a:spcBef>
              <a:spcAft>
                <a:spcPts val="1600"/>
              </a:spcAft>
              <a:buNone/>
            </a:pPr>
            <a:r>
              <a:rPr lang="sl">
                <a:solidFill>
                  <a:srgbClr val="000000"/>
                </a:solidFill>
              </a:rPr>
              <a:t>Slovenia joined the European Union on 1 May 2004</a:t>
            </a:r>
            <a:endParaRPr>
              <a:solidFill>
                <a:srgbClr val="000000"/>
              </a:solidFill>
            </a:endParaRPr>
          </a:p>
        </p:txBody>
      </p:sp>
      <p:pic>
        <p:nvPicPr>
          <p:cNvPr id="115" name="Google Shape;115;p20" descr="Rezultat iskanja slik za slovenija in jugoslavija"/>
          <p:cNvPicPr preferRelativeResize="0"/>
          <p:nvPr/>
        </p:nvPicPr>
        <p:blipFill>
          <a:blip r:embed="rId4">
            <a:alphaModFix/>
          </a:blip>
          <a:stretch>
            <a:fillRect/>
          </a:stretch>
        </p:blipFill>
        <p:spPr>
          <a:xfrm>
            <a:off x="5876052" y="2991500"/>
            <a:ext cx="2425400" cy="2094650"/>
          </a:xfrm>
          <a:prstGeom prst="rect">
            <a:avLst/>
          </a:prstGeom>
          <a:noFill/>
          <a:ln>
            <a:noFill/>
          </a:ln>
        </p:spPr>
      </p:pic>
      <p:pic>
        <p:nvPicPr>
          <p:cNvPr id="116" name="Google Shape;116;p20"/>
          <p:cNvPicPr preferRelativeResize="0"/>
          <p:nvPr/>
        </p:nvPicPr>
        <p:blipFill>
          <a:blip r:embed="rId5">
            <a:alphaModFix/>
          </a:blip>
          <a:stretch>
            <a:fillRect/>
          </a:stretch>
        </p:blipFill>
        <p:spPr>
          <a:xfrm>
            <a:off x="2372900" y="3438550"/>
            <a:ext cx="2199091" cy="16476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486</Words>
  <Application>Microsoft Office PowerPoint</Application>
  <PresentationFormat>Diaprojekcija na zaslonu (16:9)</PresentationFormat>
  <Paragraphs>59</Paragraphs>
  <Slides>12</Slides>
  <Notes>10</Notes>
  <HiddenSlides>0</HiddenSlides>
  <MMClips>0</MMClips>
  <ScaleCrop>false</ScaleCrop>
  <HeadingPairs>
    <vt:vector size="6" baseType="variant">
      <vt:variant>
        <vt:lpstr>Uporabljene pisave</vt:lpstr>
      </vt:variant>
      <vt:variant>
        <vt:i4>1</vt:i4>
      </vt:variant>
      <vt:variant>
        <vt:lpstr>Tema</vt:lpstr>
      </vt:variant>
      <vt:variant>
        <vt:i4>1</vt:i4>
      </vt:variant>
      <vt:variant>
        <vt:lpstr>Naslovi diapozitivov</vt:lpstr>
      </vt:variant>
      <vt:variant>
        <vt:i4>12</vt:i4>
      </vt:variant>
    </vt:vector>
  </HeadingPairs>
  <TitlesOfParts>
    <vt:vector size="14" baseType="lpstr">
      <vt:lpstr>Arial</vt:lpstr>
      <vt:lpstr>Simple Light</vt:lpstr>
      <vt:lpstr>PowerPointova predstavitev</vt:lpstr>
      <vt:lpstr>SLOVENIA</vt:lpstr>
      <vt:lpstr>PowerPointova predstavitev</vt:lpstr>
      <vt:lpstr>BOARD AND SURFACE</vt:lpstr>
      <vt:lpstr>POPULATION</vt:lpstr>
      <vt:lpstr>NATURE</vt:lpstr>
      <vt:lpstr>THE SOLKAN BRIDGE </vt:lpstr>
      <vt:lpstr>THE OLDEST VINE</vt:lpstr>
      <vt:lpstr>HISTORY</vt:lpstr>
      <vt:lpstr>JURIJ VEGA</vt:lpstr>
      <vt:lpstr>INTERESTING FACTS</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cp:lastModifiedBy>Katarina Gerželj</cp:lastModifiedBy>
  <cp:revision>2</cp:revision>
  <dcterms:modified xsi:type="dcterms:W3CDTF">2022-10-19T21:29:34Z</dcterms:modified>
</cp:coreProperties>
</file>