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http://customooxmlschemas.google.com/">
      <go:slidesCustomData xmlns:go="http://customooxmlschemas.google.com/" r:id="rId12" roundtripDataSignature="AMtx7miz4eiHKtUtdMFzIvEbCeWoVmbua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1" Type="http://schemas.openxmlformats.org/officeDocument/2006/relationships/slide" Target="slides/slide6.xml"/><Relationship Id="rId10" Type="http://schemas.openxmlformats.org/officeDocument/2006/relationships/slide" Target="slides/slide5.xml"/><Relationship Id="rId12" Type="http://customschemas.google.com/relationships/presentationmetadata" Target="metadata"/><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0" name="Google Shape;90;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6" name="Google Shape;96;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lajd tytułowy" type="title">
  <p:cSld name="TITLE">
    <p:spTree>
      <p:nvGrpSpPr>
        <p:cNvPr id="11" name="Shape 11"/>
        <p:cNvGrpSpPr/>
        <p:nvPr/>
      </p:nvGrpSpPr>
      <p:grpSpPr>
        <a:xfrm>
          <a:off x="0" y="0"/>
          <a:ext cx="0" cy="0"/>
          <a:chOff x="0" y="0"/>
          <a:chExt cx="0" cy="0"/>
        </a:xfrm>
      </p:grpSpPr>
      <p:sp>
        <p:nvSpPr>
          <p:cNvPr id="12" name="Google Shape;12;p8"/>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8"/>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14" name="Google Shape;14;p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ytuł i tekst pionowy" type="vertTx">
  <p:cSld name="VERTICAL_TEXT">
    <p:spTree>
      <p:nvGrpSpPr>
        <p:cNvPr id="68" name="Shape 68"/>
        <p:cNvGrpSpPr/>
        <p:nvPr/>
      </p:nvGrpSpPr>
      <p:grpSpPr>
        <a:xfrm>
          <a:off x="0" y="0"/>
          <a:ext cx="0" cy="0"/>
          <a:chOff x="0" y="0"/>
          <a:chExt cx="0" cy="0"/>
        </a:xfrm>
      </p:grpSpPr>
      <p:sp>
        <p:nvSpPr>
          <p:cNvPr id="69" name="Google Shape;69;p1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7"/>
          <p:cNvSpPr txBox="1"/>
          <p:nvPr>
            <p:ph idx="1" type="body"/>
          </p:nvPr>
        </p:nvSpPr>
        <p:spPr>
          <a:xfrm rot="5400000">
            <a:off x="2309019" y="-251618"/>
            <a:ext cx="4525963" cy="82296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1" name="Google Shape;71;p1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ytuł pionowy i tekst" type="vertTitleAndTx">
  <p:cSld name="VERTICAL_TITLE_AND_VERTICAL_TEXT">
    <p:spTree>
      <p:nvGrpSpPr>
        <p:cNvPr id="74" name="Shape 74"/>
        <p:cNvGrpSpPr/>
        <p:nvPr/>
      </p:nvGrpSpPr>
      <p:grpSpPr>
        <a:xfrm>
          <a:off x="0" y="0"/>
          <a:ext cx="0" cy="0"/>
          <a:chOff x="0" y="0"/>
          <a:chExt cx="0" cy="0"/>
        </a:xfrm>
      </p:grpSpPr>
      <p:sp>
        <p:nvSpPr>
          <p:cNvPr id="75" name="Google Shape;75;p18"/>
          <p:cNvSpPr txBox="1"/>
          <p:nvPr>
            <p:ph type="title"/>
          </p:nvPr>
        </p:nvSpPr>
        <p:spPr>
          <a:xfrm rot="5400000">
            <a:off x="4732338" y="2171701"/>
            <a:ext cx="5851525" cy="20574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8"/>
          <p:cNvSpPr txBox="1"/>
          <p:nvPr>
            <p:ph idx="1" type="body"/>
          </p:nvPr>
        </p:nvSpPr>
        <p:spPr>
          <a:xfrm rot="5400000">
            <a:off x="541338" y="190500"/>
            <a:ext cx="5851525" cy="60198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7" name="Google Shape;77;p1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ytuł i zawartość" type="obj">
  <p:cSld name="OBJECT">
    <p:spTree>
      <p:nvGrpSpPr>
        <p:cNvPr id="17" name="Shape 17"/>
        <p:cNvGrpSpPr/>
        <p:nvPr/>
      </p:nvGrpSpPr>
      <p:grpSpPr>
        <a:xfrm>
          <a:off x="0" y="0"/>
          <a:ext cx="0" cy="0"/>
          <a:chOff x="0" y="0"/>
          <a:chExt cx="0" cy="0"/>
        </a:xfrm>
      </p:grpSpPr>
      <p:sp>
        <p:nvSpPr>
          <p:cNvPr id="18" name="Google Shape;18;p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9"/>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0" name="Google Shape;20;p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główek sekcji" type="secHead">
  <p:cSld name="SECTION_HEADER">
    <p:spTree>
      <p:nvGrpSpPr>
        <p:cNvPr id="23" name="Shape 23"/>
        <p:cNvGrpSpPr/>
        <p:nvPr/>
      </p:nvGrpSpPr>
      <p:grpSpPr>
        <a:xfrm>
          <a:off x="0" y="0"/>
          <a:ext cx="0" cy="0"/>
          <a:chOff x="0" y="0"/>
          <a:chExt cx="0" cy="0"/>
        </a:xfrm>
      </p:grpSpPr>
      <p:sp>
        <p:nvSpPr>
          <p:cNvPr id="24" name="Google Shape;24;p10"/>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10"/>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26" name="Google Shape;26;p1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1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1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wa elementy zawartości" type="twoObj">
  <p:cSld name="TWO_OBJECTS">
    <p:spTree>
      <p:nvGrpSpPr>
        <p:cNvPr id="29" name="Shape 29"/>
        <p:cNvGrpSpPr/>
        <p:nvPr/>
      </p:nvGrpSpPr>
      <p:grpSpPr>
        <a:xfrm>
          <a:off x="0" y="0"/>
          <a:ext cx="0" cy="0"/>
          <a:chOff x="0" y="0"/>
          <a:chExt cx="0" cy="0"/>
        </a:xfrm>
      </p:grpSpPr>
      <p:sp>
        <p:nvSpPr>
          <p:cNvPr id="30" name="Google Shape;30;p1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11"/>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2" name="Google Shape;32;p11"/>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3" name="Google Shape;33;p1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1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1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orównanie" type="twoTxTwoObj">
  <p:cSld name="TWO_OBJECTS_WITH_TEXT">
    <p:spTree>
      <p:nvGrpSpPr>
        <p:cNvPr id="36" name="Shape 36"/>
        <p:cNvGrpSpPr/>
        <p:nvPr/>
      </p:nvGrpSpPr>
      <p:grpSpPr>
        <a:xfrm>
          <a:off x="0" y="0"/>
          <a:ext cx="0" cy="0"/>
          <a:chOff x="0" y="0"/>
          <a:chExt cx="0" cy="0"/>
        </a:xfrm>
      </p:grpSpPr>
      <p:sp>
        <p:nvSpPr>
          <p:cNvPr id="37" name="Google Shape;37;p1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12"/>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39" name="Google Shape;39;p12"/>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0" name="Google Shape;40;p12"/>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1" name="Google Shape;41;p12"/>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2" name="Google Shape;42;p1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1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1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ylko tytuł" type="titleOnly">
  <p:cSld name="TITLE_ONLY">
    <p:spTree>
      <p:nvGrpSpPr>
        <p:cNvPr id="45" name="Shape 45"/>
        <p:cNvGrpSpPr/>
        <p:nvPr/>
      </p:nvGrpSpPr>
      <p:grpSpPr>
        <a:xfrm>
          <a:off x="0" y="0"/>
          <a:ext cx="0" cy="0"/>
          <a:chOff x="0" y="0"/>
          <a:chExt cx="0" cy="0"/>
        </a:xfrm>
      </p:grpSpPr>
      <p:sp>
        <p:nvSpPr>
          <p:cNvPr id="46" name="Google Shape;46;p1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1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1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usty" type="blank">
  <p:cSld name="BLANK">
    <p:spTree>
      <p:nvGrpSpPr>
        <p:cNvPr id="50" name="Shape 50"/>
        <p:cNvGrpSpPr/>
        <p:nvPr/>
      </p:nvGrpSpPr>
      <p:grpSpPr>
        <a:xfrm>
          <a:off x="0" y="0"/>
          <a:ext cx="0" cy="0"/>
          <a:chOff x="0" y="0"/>
          <a:chExt cx="0" cy="0"/>
        </a:xfrm>
      </p:grpSpPr>
      <p:sp>
        <p:nvSpPr>
          <p:cNvPr id="51" name="Google Shape;51;p1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Zawartość z podpisem" type="objTx">
  <p:cSld name="OBJECT_WITH_CAPTION_TEXT">
    <p:spTree>
      <p:nvGrpSpPr>
        <p:cNvPr id="54" name="Shape 54"/>
        <p:cNvGrpSpPr/>
        <p:nvPr/>
      </p:nvGrpSpPr>
      <p:grpSpPr>
        <a:xfrm>
          <a:off x="0" y="0"/>
          <a:ext cx="0" cy="0"/>
          <a:chOff x="0" y="0"/>
          <a:chExt cx="0" cy="0"/>
        </a:xfrm>
      </p:grpSpPr>
      <p:sp>
        <p:nvSpPr>
          <p:cNvPr id="55" name="Google Shape;55;p15"/>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15"/>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rm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57" name="Google Shape;57;p15"/>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58" name="Google Shape;58;p1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raz z podpisem" type="picTx">
  <p:cSld name="PICTURE_WITH_CAPTION_TEXT">
    <p:spTree>
      <p:nvGrpSpPr>
        <p:cNvPr id="61" name="Shape 61"/>
        <p:cNvGrpSpPr/>
        <p:nvPr/>
      </p:nvGrpSpPr>
      <p:grpSpPr>
        <a:xfrm>
          <a:off x="0" y="0"/>
          <a:ext cx="0" cy="0"/>
          <a:chOff x="0" y="0"/>
          <a:chExt cx="0" cy="0"/>
        </a:xfrm>
      </p:grpSpPr>
      <p:sp>
        <p:nvSpPr>
          <p:cNvPr id="62" name="Google Shape;62;p16"/>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6"/>
          <p:cNvSpPr/>
          <p:nvPr>
            <p:ph idx="2" type="pic"/>
          </p:nvPr>
        </p:nvSpPr>
        <p:spPr>
          <a:xfrm>
            <a:off x="1792288" y="612775"/>
            <a:ext cx="5486400" cy="4114800"/>
          </a:xfrm>
          <a:prstGeom prst="rect">
            <a:avLst/>
          </a:prstGeom>
          <a:noFill/>
          <a:ln>
            <a:noFill/>
          </a:ln>
        </p:spPr>
      </p:sp>
      <p:sp>
        <p:nvSpPr>
          <p:cNvPr id="64" name="Google Shape;64;p16"/>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5" name="Google Shape;65;p1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7"/>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 name="Google Shape;8;p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pl-PL"/>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6.png"/><Relationship Id="rId4" Type="http://schemas.openxmlformats.org/officeDocument/2006/relationships/image" Target="../media/image1.png"/><Relationship Id="rId5"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8.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4.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5.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83" name="Shape 83"/>
        <p:cNvGrpSpPr/>
        <p:nvPr/>
      </p:nvGrpSpPr>
      <p:grpSpPr>
        <a:xfrm>
          <a:off x="0" y="0"/>
          <a:ext cx="0" cy="0"/>
          <a:chOff x="0" y="0"/>
          <a:chExt cx="0" cy="0"/>
        </a:xfrm>
      </p:grpSpPr>
      <p:sp>
        <p:nvSpPr>
          <p:cNvPr id="84" name="Google Shape;84;p1"/>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t/>
            </a:r>
            <a:endParaRPr/>
          </a:p>
        </p:txBody>
      </p:sp>
      <p:sp>
        <p:nvSpPr>
          <p:cNvPr id="85" name="Google Shape;85;p1"/>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rgbClr val="888888"/>
              </a:buClr>
              <a:buSzPts val="3200"/>
              <a:buNone/>
            </a:pPr>
            <a:r>
              <a:t/>
            </a:r>
            <a:endParaRPr/>
          </a:p>
        </p:txBody>
      </p:sp>
      <p:pic>
        <p:nvPicPr>
          <p:cNvPr descr="https://lh5.googleusercontent.com/jcL8frb5y-tIgTAR_QMzWMlNjTj6xg7ARTNJOAswITpUKYDFBpt8ozByMenWlNoNYCO1Ew_xuf8bfCUrKMTQWz4vgkZMXDj9nWfWAwjE92rTG1ySRmXfFSOW_XLkXITzYj8itJTHgFKvmnRJbqF9ovjYBQPgX1NR0zuedbuRYktRNNSY1t7_eQkPILB3itH5hZhGGg" id="86" name="Google Shape;86;p1"/>
          <p:cNvPicPr preferRelativeResize="0"/>
          <p:nvPr/>
        </p:nvPicPr>
        <p:blipFill rotWithShape="1">
          <a:blip r:embed="rId4">
            <a:alphaModFix/>
          </a:blip>
          <a:srcRect b="0" l="0" r="0" t="0"/>
          <a:stretch/>
        </p:blipFill>
        <p:spPr>
          <a:xfrm>
            <a:off x="642910" y="4214818"/>
            <a:ext cx="1490830" cy="1204917"/>
          </a:xfrm>
          <a:prstGeom prst="rect">
            <a:avLst/>
          </a:prstGeom>
          <a:noFill/>
          <a:ln>
            <a:noFill/>
          </a:ln>
        </p:spPr>
      </p:pic>
      <p:pic>
        <p:nvPicPr>
          <p:cNvPr id="87" name="Google Shape;87;p1"/>
          <p:cNvPicPr preferRelativeResize="0"/>
          <p:nvPr/>
        </p:nvPicPr>
        <p:blipFill>
          <a:blip r:embed="rId5">
            <a:alphaModFix/>
          </a:blip>
          <a:stretch>
            <a:fillRect/>
          </a:stretch>
        </p:blipFill>
        <p:spPr>
          <a:xfrm>
            <a:off x="152400" y="152400"/>
            <a:ext cx="8750091" cy="182562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91" name="Shape 91"/>
        <p:cNvGrpSpPr/>
        <p:nvPr/>
      </p:nvGrpSpPr>
      <p:grpSpPr>
        <a:xfrm>
          <a:off x="0" y="0"/>
          <a:ext cx="0" cy="0"/>
          <a:chOff x="0" y="0"/>
          <a:chExt cx="0" cy="0"/>
        </a:xfrm>
      </p:grpSpPr>
      <p:sp>
        <p:nvSpPr>
          <p:cNvPr id="92" name="Google Shape;92;p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lt1"/>
              </a:buClr>
              <a:buSzPts val="4400"/>
              <a:buFont typeface="Calibri"/>
              <a:buNone/>
            </a:pPr>
            <a:r>
              <a:rPr lang="pl-PL">
                <a:solidFill>
                  <a:schemeClr val="lt1"/>
                </a:solidFill>
              </a:rPr>
              <a:t>Coimbra University</a:t>
            </a:r>
            <a:endParaRPr>
              <a:solidFill>
                <a:schemeClr val="lt1"/>
              </a:solidFill>
            </a:endParaRPr>
          </a:p>
        </p:txBody>
      </p:sp>
      <p:sp>
        <p:nvSpPr>
          <p:cNvPr id="93" name="Google Shape;93;p2"/>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lnSpcReduction="10000"/>
          </a:bodyPr>
          <a:lstStyle/>
          <a:p>
            <a:pPr indent="-342900" lvl="0" marL="342900" rtl="0" algn="l">
              <a:spcBef>
                <a:spcPts val="0"/>
              </a:spcBef>
              <a:spcAft>
                <a:spcPts val="0"/>
              </a:spcAft>
              <a:buClr>
                <a:schemeClr val="lt1"/>
              </a:buClr>
              <a:buSzPts val="3200"/>
              <a:buChar char="•"/>
            </a:pPr>
            <a:r>
              <a:rPr lang="pl-PL">
                <a:solidFill>
                  <a:schemeClr val="lt1"/>
                </a:solidFill>
              </a:rPr>
              <a:t>The university is among the oldest universities in continuous operation in the world, the oldest in Portugal, and played an influential role in the development of higher education in the Portuguese-speaking world.</a:t>
            </a:r>
            <a:endParaRPr>
              <a:solidFill>
                <a:schemeClr val="lt1"/>
              </a:solidFill>
            </a:endParaRPr>
          </a:p>
          <a:p>
            <a:pPr indent="-342900" lvl="0" marL="342900" rtl="0" algn="l">
              <a:spcBef>
                <a:spcPts val="640"/>
              </a:spcBef>
              <a:spcAft>
                <a:spcPts val="0"/>
              </a:spcAft>
              <a:buClr>
                <a:schemeClr val="lt1"/>
              </a:buClr>
              <a:buSzPts val="3200"/>
              <a:buChar char="•"/>
            </a:pPr>
            <a:r>
              <a:rPr lang="pl-PL">
                <a:solidFill>
                  <a:schemeClr val="lt1"/>
                </a:solidFill>
              </a:rPr>
              <a:t> In 2013, UNESCO declared the university a World Heritage Site, noting its architecture, unique culture and traditions, and historical role.</a:t>
            </a:r>
            <a:endParaRPr>
              <a:solidFill>
                <a:schemeClr val="lt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97" name="Shape 97"/>
        <p:cNvGrpSpPr/>
        <p:nvPr/>
      </p:nvGrpSpPr>
      <p:grpSpPr>
        <a:xfrm>
          <a:off x="0" y="0"/>
          <a:ext cx="0" cy="0"/>
          <a:chOff x="0" y="0"/>
          <a:chExt cx="0" cy="0"/>
        </a:xfrm>
      </p:grpSpPr>
      <p:sp>
        <p:nvSpPr>
          <p:cNvPr id="98" name="Google Shape;98;p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lt1"/>
              </a:buClr>
              <a:buSzPts val="4400"/>
              <a:buFont typeface="Calibri"/>
              <a:buNone/>
            </a:pPr>
            <a:r>
              <a:rPr lang="pl-PL">
                <a:solidFill>
                  <a:schemeClr val="lt1"/>
                </a:solidFill>
              </a:rPr>
              <a:t>Dacian Fortresses</a:t>
            </a:r>
            <a:endParaRPr>
              <a:solidFill>
                <a:schemeClr val="lt1"/>
              </a:solidFill>
            </a:endParaRPr>
          </a:p>
        </p:txBody>
      </p:sp>
      <p:sp>
        <p:nvSpPr>
          <p:cNvPr id="99" name="Google Shape;99;p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lt1"/>
              </a:buClr>
              <a:buSzPts val="3200"/>
              <a:buChar char="•"/>
            </a:pPr>
            <a:r>
              <a:rPr lang="pl-PL">
                <a:solidFill>
                  <a:schemeClr val="lt1"/>
                </a:solidFill>
              </a:rPr>
              <a:t>the six Dacian Fortresses of the Orăștie Mountains in Romania were created in the 1st centuries BC and AD as protection against Roman conquest, and played an important role during the Roman-Dacian wars.</a:t>
            </a:r>
            <a:endParaRPr>
              <a:solidFill>
                <a:schemeClr val="lt1"/>
              </a:solidFill>
            </a:endParaRPr>
          </a:p>
          <a:p>
            <a:pPr indent="-342900" lvl="0" marL="342900" rtl="0" algn="l">
              <a:spcBef>
                <a:spcPts val="640"/>
              </a:spcBef>
              <a:spcAft>
                <a:spcPts val="0"/>
              </a:spcAft>
              <a:buClr>
                <a:schemeClr val="lt1"/>
              </a:buClr>
              <a:buSzPts val="3200"/>
              <a:buChar char="•"/>
            </a:pPr>
            <a:r>
              <a:rPr lang="pl-PL">
                <a:solidFill>
                  <a:schemeClr val="lt1"/>
                </a:solidFill>
              </a:rPr>
              <a:t>The six fortresses were designated as a UNESCO World Heritage Site in 1999.</a:t>
            </a:r>
            <a:endParaRPr>
              <a:solidFill>
                <a:schemeClr val="lt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bg>
      <p:bgPr>
        <a:blipFill>
          <a:blip r:embed="rId3">
            <a:alphaModFix/>
          </a:blip>
          <a:stretch>
            <a:fillRect/>
          </a:stretch>
        </a:blipFill>
      </p:bgPr>
    </p:bg>
    <p:spTree>
      <p:nvGrpSpPr>
        <p:cNvPr id="103" name="Shape 103"/>
        <p:cNvGrpSpPr/>
        <p:nvPr/>
      </p:nvGrpSpPr>
      <p:grpSpPr>
        <a:xfrm>
          <a:off x="0" y="0"/>
          <a:ext cx="0" cy="0"/>
          <a:chOff x="0" y="0"/>
          <a:chExt cx="0" cy="0"/>
        </a:xfrm>
      </p:grpSpPr>
      <p:sp>
        <p:nvSpPr>
          <p:cNvPr id="104" name="Google Shape;104;p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lt1"/>
              </a:buClr>
              <a:buSzPts val="4400"/>
              <a:buFont typeface="Calibri"/>
              <a:buNone/>
            </a:pPr>
            <a:r>
              <a:rPr lang="pl-PL">
                <a:solidFill>
                  <a:schemeClr val="lt1"/>
                </a:solidFill>
              </a:rPr>
              <a:t>IDRIA MERCURY MINES</a:t>
            </a:r>
            <a:endParaRPr>
              <a:solidFill>
                <a:schemeClr val="lt1"/>
              </a:solidFill>
            </a:endParaRPr>
          </a:p>
        </p:txBody>
      </p:sp>
      <p:sp>
        <p:nvSpPr>
          <p:cNvPr id="105" name="Google Shape;105;p4"/>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fontScale="92500"/>
          </a:bodyPr>
          <a:lstStyle/>
          <a:p>
            <a:pPr indent="-342900" lvl="0" marL="342900" rtl="0" algn="l">
              <a:spcBef>
                <a:spcPts val="0"/>
              </a:spcBef>
              <a:spcAft>
                <a:spcPts val="0"/>
              </a:spcAft>
              <a:buClr>
                <a:schemeClr val="lt1"/>
              </a:buClr>
              <a:buSzPct val="100000"/>
              <a:buChar char="•"/>
            </a:pPr>
            <a:r>
              <a:rPr lang="pl-PL">
                <a:solidFill>
                  <a:schemeClr val="lt1"/>
                </a:solidFill>
              </a:rPr>
              <a:t>Heritage of Mercury. Almadén and Idrija is a joint UNESCO World Heritage site in Almadén, Castile-La Mancha, Spain, and Idrija, Slovenia. The property encompasses two mercury mining sites. In Almadén mercury has been extracted since Antiquity, while in Idrija it was first found in 1490</a:t>
            </a:r>
            <a:endParaRPr/>
          </a:p>
          <a:p>
            <a:pPr indent="-342900" lvl="0" marL="342900" rtl="0" algn="l">
              <a:spcBef>
                <a:spcPts val="592"/>
              </a:spcBef>
              <a:spcAft>
                <a:spcPts val="0"/>
              </a:spcAft>
              <a:buClr>
                <a:schemeClr val="lt1"/>
              </a:buClr>
              <a:buSzPct val="100000"/>
              <a:buChar char="•"/>
            </a:pPr>
            <a:r>
              <a:rPr lang="pl-PL">
                <a:solidFill>
                  <a:schemeClr val="lt1"/>
                </a:solidFill>
              </a:rPr>
              <a:t> It was the second largest producer of this ore in the world.  </a:t>
            </a:r>
            <a:endParaRPr>
              <a:solidFill>
                <a:schemeClr val="lt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bg>
      <p:bgPr>
        <a:blipFill>
          <a:blip r:embed="rId3">
            <a:alphaModFix/>
          </a:blip>
          <a:stretch>
            <a:fillRect/>
          </a:stretch>
        </a:blipFill>
      </p:bgPr>
    </p:bg>
    <p:spTree>
      <p:nvGrpSpPr>
        <p:cNvPr id="109" name="Shape 109"/>
        <p:cNvGrpSpPr/>
        <p:nvPr/>
      </p:nvGrpSpPr>
      <p:grpSpPr>
        <a:xfrm>
          <a:off x="0" y="0"/>
          <a:ext cx="0" cy="0"/>
          <a:chOff x="0" y="0"/>
          <a:chExt cx="0" cy="0"/>
        </a:xfrm>
      </p:grpSpPr>
      <p:sp>
        <p:nvSpPr>
          <p:cNvPr id="110" name="Google Shape;110;p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lt1"/>
              </a:buClr>
              <a:buSzPts val="4400"/>
              <a:buFont typeface="Calibri"/>
              <a:buNone/>
            </a:pPr>
            <a:r>
              <a:rPr lang="pl-PL">
                <a:solidFill>
                  <a:schemeClr val="lt1"/>
                </a:solidFill>
              </a:rPr>
              <a:t>Wieliczka Salt Mine</a:t>
            </a:r>
            <a:endParaRPr>
              <a:solidFill>
                <a:schemeClr val="lt1"/>
              </a:solidFill>
            </a:endParaRPr>
          </a:p>
        </p:txBody>
      </p:sp>
      <p:sp>
        <p:nvSpPr>
          <p:cNvPr id="111" name="Google Shape;111;p5"/>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lt1"/>
              </a:buClr>
              <a:buSzPts val="3200"/>
              <a:buChar char="•"/>
            </a:pPr>
            <a:r>
              <a:rPr lang="pl-PL">
                <a:solidFill>
                  <a:schemeClr val="lt1"/>
                </a:solidFill>
              </a:rPr>
              <a:t>The Wieliczka salt mine, excavated from the 13th century, produced table salt continuously until 2007, as one of the world's oldest operating salt mines.</a:t>
            </a:r>
            <a:endParaRPr>
              <a:solidFill>
                <a:schemeClr val="lt1"/>
              </a:solidFill>
            </a:endParaRPr>
          </a:p>
          <a:p>
            <a:pPr indent="-342900" lvl="0" marL="342900" rtl="0" algn="l">
              <a:spcBef>
                <a:spcPts val="640"/>
              </a:spcBef>
              <a:spcAft>
                <a:spcPts val="0"/>
              </a:spcAft>
              <a:buClr>
                <a:schemeClr val="lt1"/>
              </a:buClr>
              <a:buSzPts val="3200"/>
              <a:buChar char="•"/>
            </a:pPr>
            <a:r>
              <a:rPr lang="pl-PL">
                <a:solidFill>
                  <a:schemeClr val="lt1"/>
                </a:solidFill>
              </a:rPr>
              <a:t>The Wieliczka Salt Mine is now an official Polish Historic Monument (Pomnik Historii) and a UNESCO World Heritage Site.</a:t>
            </a:r>
            <a:endParaRPr>
              <a:solidFill>
                <a:schemeClr val="lt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pl-PL"/>
              <a:t>Thanks for your attention!</a:t>
            </a:r>
            <a:endParaRPr/>
          </a:p>
        </p:txBody>
      </p:sp>
      <p:sp>
        <p:nvSpPr>
          <p:cNvPr id="117" name="Google Shape;117;p6"/>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3200"/>
              <a:buChar char="•"/>
            </a:pPr>
            <a:r>
              <a:rPr lang="pl-PL"/>
              <a:t>Ema Cerne – Slovenia </a:t>
            </a:r>
            <a:endParaRPr/>
          </a:p>
          <a:p>
            <a:pPr indent="-342900" lvl="0" marL="342900" rtl="0" algn="l">
              <a:spcBef>
                <a:spcPts val="640"/>
              </a:spcBef>
              <a:spcAft>
                <a:spcPts val="0"/>
              </a:spcAft>
              <a:buClr>
                <a:schemeClr val="dk1"/>
              </a:buClr>
              <a:buSzPts val="3200"/>
              <a:buChar char="•"/>
            </a:pPr>
            <a:r>
              <a:rPr lang="pl-PL"/>
              <a:t>Boglarka Vargyas – Romania</a:t>
            </a:r>
            <a:endParaRPr/>
          </a:p>
          <a:p>
            <a:pPr indent="-342900" lvl="0" marL="342900" rtl="0" algn="l">
              <a:spcBef>
                <a:spcPts val="640"/>
              </a:spcBef>
              <a:spcAft>
                <a:spcPts val="0"/>
              </a:spcAft>
              <a:buClr>
                <a:schemeClr val="dk1"/>
              </a:buClr>
              <a:buSzPts val="3200"/>
              <a:buChar char="•"/>
            </a:pPr>
            <a:r>
              <a:rPr lang="pl-PL"/>
              <a:t>Blanka Buczkowicz and Igor Chudzikiewicz- Poland</a:t>
            </a:r>
            <a:endParaRPr/>
          </a:p>
          <a:p>
            <a:pPr indent="-342900" lvl="0" marL="342900" rtl="0" algn="l">
              <a:spcBef>
                <a:spcPts val="640"/>
              </a:spcBef>
              <a:spcAft>
                <a:spcPts val="0"/>
              </a:spcAft>
              <a:buClr>
                <a:schemeClr val="dk1"/>
              </a:buClr>
              <a:buSzPts val="3200"/>
              <a:buChar char="•"/>
            </a:pPr>
            <a:r>
              <a:rPr lang="pl-PL"/>
              <a:t>Jorge Nascimento – Portugal</a:t>
            </a:r>
            <a:endParaRPr/>
          </a:p>
          <a:p>
            <a:pPr indent="-139700" lvl="0" marL="342900" rtl="0" algn="l">
              <a:spcBef>
                <a:spcPts val="640"/>
              </a:spcBef>
              <a:spcAft>
                <a:spcPts val="0"/>
              </a:spcAft>
              <a:buClr>
                <a:schemeClr val="dk1"/>
              </a:buClr>
              <a:buSzPts val="3200"/>
              <a:buNone/>
            </a:pPr>
            <a:r>
              <a:t/>
            </a:r>
            <a:endParaRPr/>
          </a:p>
        </p:txBody>
      </p:sp>
      <p:pic>
        <p:nvPicPr>
          <p:cNvPr descr="https://lh5.googleusercontent.com/jcL8frb5y-tIgTAR_QMzWMlNjTj6xg7ARTNJOAswITpUKYDFBpt8ozByMenWlNoNYCO1Ew_xuf8bfCUrKMTQWz4vgkZMXDj9nWfWAwjE92rTG1ySRmXfFSOW_XLkXITzYj8itJTHgFKvmnRJbqF9ovjYBQPgX1NR0zuedbuRYktRNNSY1t7_eQkPILB3itH5hZhGGg" id="118" name="Google Shape;118;p6"/>
          <p:cNvPicPr preferRelativeResize="0"/>
          <p:nvPr/>
        </p:nvPicPr>
        <p:blipFill rotWithShape="1">
          <a:blip r:embed="rId3">
            <a:alphaModFix/>
          </a:blip>
          <a:srcRect b="0" l="0" r="0" t="0"/>
          <a:stretch/>
        </p:blipFill>
        <p:spPr>
          <a:xfrm>
            <a:off x="6000760" y="1285860"/>
            <a:ext cx="1481143" cy="1143008"/>
          </a:xfrm>
          <a:prstGeom prst="rect">
            <a:avLst/>
          </a:prstGeom>
          <a:noFill/>
          <a:ln>
            <a:noFill/>
          </a:ln>
        </p:spPr>
      </p:pic>
      <p:pic>
        <p:nvPicPr>
          <p:cNvPr id="119" name="Google Shape;119;p6"/>
          <p:cNvPicPr preferRelativeResize="0"/>
          <p:nvPr/>
        </p:nvPicPr>
        <p:blipFill>
          <a:blip r:embed="rId4">
            <a:alphaModFix/>
          </a:blip>
          <a:stretch>
            <a:fillRect/>
          </a:stretch>
        </p:blipFill>
        <p:spPr>
          <a:xfrm>
            <a:off x="104763" y="4588975"/>
            <a:ext cx="9039225" cy="188595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otyw pakietu Office">
  <a:themeElements>
    <a:clrScheme name="Pakiet 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2021-10-06T08:58:19Z</dcterms:created>
  <dc:creator>Hp</dc:creator>
</cp:coreProperties>
</file>