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4" roundtripDataSignature="AMtx7mg7rLCv096GkOxC7OjfMtC10nyL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11" name="Shape 11"/>
        <p:cNvGrpSpPr/>
        <p:nvPr/>
      </p:nvGrpSpPr>
      <p:grpSpPr>
        <a:xfrm>
          <a:off x="0" y="0"/>
          <a:ext cx="0" cy="0"/>
          <a:chOff x="0" y="0"/>
          <a:chExt cx="0" cy="0"/>
        </a:xfrm>
      </p:grpSpPr>
      <p:sp>
        <p:nvSpPr>
          <p:cNvPr id="12" name="Google Shape;1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7" name="Shape 17"/>
        <p:cNvGrpSpPr/>
        <p:nvPr/>
      </p:nvGrpSpPr>
      <p:grpSpPr>
        <a:xfrm>
          <a:off x="0" y="0"/>
          <a:ext cx="0" cy="0"/>
          <a:chOff x="0" y="0"/>
          <a:chExt cx="0" cy="0"/>
        </a:xfrm>
      </p:grpSpPr>
      <p:sp>
        <p:nvSpPr>
          <p:cNvPr id="18" name="Google Shape;18;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p:nvPr>
            <p:ph idx="2" type="pic"/>
          </p:nvPr>
        </p:nvSpPr>
        <p:spPr>
          <a:xfrm>
            <a:off x="1792288" y="612775"/>
            <a:ext cx="5486400" cy="4114800"/>
          </a:xfrm>
          <a:prstGeom prst="rect">
            <a:avLst/>
          </a:prstGeom>
          <a:noFill/>
          <a:ln>
            <a:noFill/>
          </a:ln>
        </p:spPr>
      </p:sp>
      <p:sp>
        <p:nvSpPr>
          <p:cNvPr id="64" name="Google Shape;64;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99593"/>
              </a:buClr>
              <a:buSzPts val="4400"/>
              <a:buFont typeface="Calibri"/>
              <a:buNone/>
            </a:pPr>
            <a:r>
              <a:rPr b="1" i="1" lang="pl-PL">
                <a:solidFill>
                  <a:srgbClr val="D99593"/>
                </a:solidFill>
              </a:rPr>
              <a:t>Alto Dour</a:t>
            </a:r>
            <a:endParaRPr b="1" i="1">
              <a:solidFill>
                <a:srgbClr val="D99593"/>
              </a:solidFill>
            </a:endParaRPr>
          </a:p>
        </p:txBody>
      </p:sp>
      <p:sp>
        <p:nvSpPr>
          <p:cNvPr id="85" name="Google Shape;85;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pl-PL" sz="2400"/>
              <a:t>Wine has been produced by traditional landholders in the Alto Douro region for some 2,000 years. Since the 18th century, its main product, port wine, has been world famous for its quality. This long tradition of viticulture has produced a cultural landscape of outstanding beauty that reflects its technological, social and economic evolution.</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p:txBody>
      </p:sp>
      <p:pic>
        <p:nvPicPr>
          <p:cNvPr descr="alto douro.jpg" id="86" name="Google Shape;86;p1"/>
          <p:cNvPicPr preferRelativeResize="0"/>
          <p:nvPr/>
        </p:nvPicPr>
        <p:blipFill rotWithShape="1">
          <a:blip r:embed="rId3">
            <a:alphaModFix/>
          </a:blip>
          <a:srcRect b="0" l="0" r="0" t="0"/>
          <a:stretch/>
        </p:blipFill>
        <p:spPr>
          <a:xfrm>
            <a:off x="2643174" y="3929066"/>
            <a:ext cx="3803553" cy="2531740"/>
          </a:xfrm>
          <a:prstGeom prst="rect">
            <a:avLst/>
          </a:prstGeom>
          <a:noFill/>
          <a:ln>
            <a:noFill/>
          </a:ln>
        </p:spPr>
      </p:pic>
      <p:pic>
        <p:nvPicPr>
          <p:cNvPr descr="https://lh5.googleusercontent.com/jcL8frb5y-tIgTAR_QMzWMlNjTj6xg7ARTNJOAswITpUKYDFBpt8ozByMenWlNoNYCO1Ew_xuf8bfCUrKMTQWz4vgkZMXDj9nWfWAwjE92rTG1ySRmXfFSOW_XLkXITzYj8itJTHgFKvmnRJbqF9ovjYBQPgX1NR0zuedbuRYktRNNSY1t7_eQkPILB3itH5hZhGGg" id="87" name="Google Shape;87;p1"/>
          <p:cNvPicPr preferRelativeResize="0"/>
          <p:nvPr/>
        </p:nvPicPr>
        <p:blipFill rotWithShape="1">
          <a:blip r:embed="rId4">
            <a:alphaModFix/>
          </a:blip>
          <a:srcRect b="0" l="0" r="0" t="0"/>
          <a:stretch/>
        </p:blipFill>
        <p:spPr>
          <a:xfrm>
            <a:off x="6286512" y="357166"/>
            <a:ext cx="1481143" cy="1143008"/>
          </a:xfrm>
          <a:prstGeom prst="rect">
            <a:avLst/>
          </a:prstGeom>
          <a:noFill/>
          <a:ln>
            <a:noFill/>
          </a:ln>
        </p:spPr>
      </p:pic>
      <p:pic>
        <p:nvPicPr>
          <p:cNvPr id="88" name="Google Shape;88;p1"/>
          <p:cNvPicPr preferRelativeResize="0"/>
          <p:nvPr/>
        </p:nvPicPr>
        <p:blipFill>
          <a:blip r:embed="rId5">
            <a:alphaModFix/>
          </a:blip>
          <a:stretch>
            <a:fillRect/>
          </a:stretch>
        </p:blipFill>
        <p:spPr>
          <a:xfrm>
            <a:off x="1714475" y="5103325"/>
            <a:ext cx="6068900" cy="1049225"/>
          </a:xfrm>
          <a:prstGeom prst="rect">
            <a:avLst/>
          </a:prstGeom>
          <a:noFill/>
          <a:ln>
            <a:noFill/>
          </a:ln>
        </p:spPr>
      </p:pic>
      <p:pic>
        <p:nvPicPr>
          <p:cNvPr id="89" name="Google Shape;89;p1"/>
          <p:cNvPicPr preferRelativeResize="0"/>
          <p:nvPr/>
        </p:nvPicPr>
        <p:blipFill>
          <a:blip r:embed="rId5">
            <a:alphaModFix/>
          </a:blip>
          <a:stretch>
            <a:fillRect/>
          </a:stretch>
        </p:blipFill>
        <p:spPr>
          <a:xfrm>
            <a:off x="1866875" y="5161950"/>
            <a:ext cx="6068900" cy="1143000"/>
          </a:xfrm>
          <a:prstGeom prst="rect">
            <a:avLst/>
          </a:prstGeom>
          <a:noFill/>
          <a:ln>
            <a:noFill/>
          </a:ln>
        </p:spPr>
      </p:pic>
      <p:pic>
        <p:nvPicPr>
          <p:cNvPr id="90" name="Google Shape;90;p1"/>
          <p:cNvPicPr preferRelativeResize="0"/>
          <p:nvPr/>
        </p:nvPicPr>
        <p:blipFill>
          <a:blip r:embed="rId6">
            <a:alphaModFix/>
          </a:blip>
          <a:stretch>
            <a:fillRect/>
          </a:stretch>
        </p:blipFill>
        <p:spPr>
          <a:xfrm>
            <a:off x="206875" y="379425"/>
            <a:ext cx="3128376" cy="933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99593"/>
              </a:buClr>
              <a:buSzPts val="4400"/>
              <a:buFont typeface="Calibri"/>
              <a:buNone/>
            </a:pPr>
            <a:r>
              <a:rPr b="1" i="1" lang="pl-PL">
                <a:solidFill>
                  <a:srgbClr val="D99593"/>
                </a:solidFill>
              </a:rPr>
              <a:t>Interesting facts about Alto Douro</a:t>
            </a:r>
            <a:endParaRPr b="1" i="1">
              <a:solidFill>
                <a:srgbClr val="D99593"/>
              </a:solidFill>
            </a:endParaRPr>
          </a:p>
        </p:txBody>
      </p:sp>
      <p:sp>
        <p:nvSpPr>
          <p:cNvPr id="96" name="Google Shape;96;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pl-PL" sz="2400"/>
              <a:t>Wine has been grown in Alto Douro, the 'high Douro', for more than 2,000 years. The Romans realized the ideal conditions of the dry-hot climate and planted vines here</a:t>
            </a:r>
            <a:r>
              <a:rPr lang="pl-PL"/>
              <a:t>. </a:t>
            </a:r>
            <a:endParaRPr/>
          </a:p>
          <a:p>
            <a:pPr indent="-139700" lvl="0" marL="342900" rtl="0" algn="l">
              <a:spcBef>
                <a:spcPts val="640"/>
              </a:spcBef>
              <a:spcAft>
                <a:spcPts val="0"/>
              </a:spcAft>
              <a:buClr>
                <a:schemeClr val="dk1"/>
              </a:buClr>
              <a:buSzPts val="3200"/>
              <a:buNone/>
            </a:pPr>
            <a:r>
              <a:t/>
            </a:r>
            <a:endParaRPr/>
          </a:p>
        </p:txBody>
      </p:sp>
      <p:pic>
        <p:nvPicPr>
          <p:cNvPr descr="hdjdj.jpg" id="97" name="Google Shape;97;p2"/>
          <p:cNvPicPr preferRelativeResize="0"/>
          <p:nvPr/>
        </p:nvPicPr>
        <p:blipFill rotWithShape="1">
          <a:blip r:embed="rId3">
            <a:alphaModFix/>
          </a:blip>
          <a:srcRect b="0" l="0" r="0" t="0"/>
          <a:stretch/>
        </p:blipFill>
        <p:spPr>
          <a:xfrm>
            <a:off x="3143240" y="3714752"/>
            <a:ext cx="3162300" cy="1447800"/>
          </a:xfrm>
          <a:prstGeom prst="rect">
            <a:avLst/>
          </a:prstGeom>
          <a:noFill/>
          <a:ln>
            <a:noFill/>
          </a:ln>
        </p:spPr>
      </p:pic>
      <p:pic>
        <p:nvPicPr>
          <p:cNvPr descr="https://lh5.googleusercontent.com/jcL8frb5y-tIgTAR_QMzWMlNjTj6xg7ARTNJOAswITpUKYDFBpt8ozByMenWlNoNYCO1Ew_xuf8bfCUrKMTQWz4vgkZMXDj9nWfWAwjE92rTG1ySRmXfFSOW_XLkXITzYj8itJTHgFKvmnRJbqF9ovjYBQPgX1NR0zuedbuRYktRNNSY1t7_eQkPILB3itH5hZhGGg" id="98" name="Google Shape;98;p2"/>
          <p:cNvPicPr preferRelativeResize="0"/>
          <p:nvPr/>
        </p:nvPicPr>
        <p:blipFill rotWithShape="1">
          <a:blip r:embed="rId4">
            <a:alphaModFix/>
          </a:blip>
          <a:srcRect b="0" l="0" r="0" t="0"/>
          <a:stretch/>
        </p:blipFill>
        <p:spPr>
          <a:xfrm>
            <a:off x="1142976" y="3857628"/>
            <a:ext cx="1481143" cy="11430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99593"/>
              </a:buClr>
              <a:buSzPts val="4400"/>
              <a:buFont typeface="Calibri"/>
              <a:buNone/>
            </a:pPr>
            <a:r>
              <a:rPr b="1" lang="pl-PL">
                <a:solidFill>
                  <a:srgbClr val="D99593"/>
                </a:solidFill>
              </a:rPr>
              <a:t>Danube Delta</a:t>
            </a:r>
            <a:endParaRPr b="1">
              <a:solidFill>
                <a:srgbClr val="D99593"/>
              </a:solidFill>
            </a:endParaRPr>
          </a:p>
        </p:txBody>
      </p:sp>
      <p:sp>
        <p:nvSpPr>
          <p:cNvPr id="104" name="Google Shape;104;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pl-PL" sz="2400"/>
              <a:t>It’s a river delta, the youngest place in Romania</a:t>
            </a:r>
            <a:endParaRPr/>
          </a:p>
          <a:p>
            <a:pPr indent="-342900" lvl="0" marL="342900" rtl="0" algn="l">
              <a:spcBef>
                <a:spcPts val="480"/>
              </a:spcBef>
              <a:spcAft>
                <a:spcPts val="0"/>
              </a:spcAft>
              <a:buClr>
                <a:schemeClr val="dk1"/>
              </a:buClr>
              <a:buSzPts val="2400"/>
              <a:buChar char="•"/>
            </a:pPr>
            <a:r>
              <a:rPr lang="pl-PL" sz="2400"/>
              <a:t>Probably 40 percent of the Delta was built in the last 1000 years</a:t>
            </a:r>
            <a:endParaRPr sz="2400"/>
          </a:p>
          <a:p>
            <a:pPr indent="-342900" lvl="0" marL="342900" rtl="0" algn="l">
              <a:spcBef>
                <a:spcPts val="480"/>
              </a:spcBef>
              <a:spcAft>
                <a:spcPts val="0"/>
              </a:spcAft>
              <a:buClr>
                <a:schemeClr val="dk1"/>
              </a:buClr>
              <a:buSzPts val="2400"/>
              <a:buChar char="•"/>
            </a:pPr>
            <a:r>
              <a:rPr lang="pl-PL" sz="2400"/>
              <a:t>The Danube branches into three main distributes into the delta, Chilia, Sulina, and Sfantul Gheorghe</a:t>
            </a:r>
            <a:endParaRPr sz="2400"/>
          </a:p>
        </p:txBody>
      </p:sp>
      <p:pic>
        <p:nvPicPr>
          <p:cNvPr descr="500px-Danube_Delta_evolution.gif" id="105" name="Google Shape;105;p3"/>
          <p:cNvPicPr preferRelativeResize="0"/>
          <p:nvPr/>
        </p:nvPicPr>
        <p:blipFill rotWithShape="1">
          <a:blip r:embed="rId3">
            <a:alphaModFix/>
          </a:blip>
          <a:srcRect b="0" l="0" r="0" t="0"/>
          <a:stretch/>
        </p:blipFill>
        <p:spPr>
          <a:xfrm>
            <a:off x="2500298" y="3929066"/>
            <a:ext cx="4000528" cy="28003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D99593"/>
              </a:buClr>
              <a:buSzPct val="100000"/>
              <a:buFont typeface="Calibri"/>
              <a:buNone/>
            </a:pPr>
            <a:r>
              <a:rPr b="1" i="1" lang="pl-PL">
                <a:solidFill>
                  <a:srgbClr val="D99593"/>
                </a:solidFill>
              </a:rPr>
              <a:t>Interesting facts about Danube Delta</a:t>
            </a:r>
            <a:endParaRPr/>
          </a:p>
        </p:txBody>
      </p:sp>
      <p:sp>
        <p:nvSpPr>
          <p:cNvPr id="111" name="Google Shape;111;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pl-PL" sz="2400"/>
              <a:t>Danube Delta had a big population of wild horses, but the humans killed the most of them for their meat. Now the environmentalists prevent it.</a:t>
            </a:r>
            <a:endParaRPr sz="2400"/>
          </a:p>
        </p:txBody>
      </p:sp>
      <p:pic>
        <p:nvPicPr>
          <p:cNvPr descr="DSC_1449.jpg" id="112" name="Google Shape;112;p4"/>
          <p:cNvPicPr preferRelativeResize="0"/>
          <p:nvPr/>
        </p:nvPicPr>
        <p:blipFill rotWithShape="1">
          <a:blip r:embed="rId3">
            <a:alphaModFix/>
          </a:blip>
          <a:srcRect b="0" l="0" r="0" t="0"/>
          <a:stretch/>
        </p:blipFill>
        <p:spPr>
          <a:xfrm>
            <a:off x="2714612" y="3357562"/>
            <a:ext cx="3657600" cy="2420112"/>
          </a:xfrm>
          <a:prstGeom prst="rect">
            <a:avLst/>
          </a:prstGeom>
          <a:noFill/>
          <a:ln>
            <a:noFill/>
          </a:ln>
        </p:spPr>
      </p:pic>
      <p:pic>
        <p:nvPicPr>
          <p:cNvPr id="113" name="Google Shape;113;p4"/>
          <p:cNvPicPr preferRelativeResize="0"/>
          <p:nvPr/>
        </p:nvPicPr>
        <p:blipFill>
          <a:blip r:embed="rId4">
            <a:alphaModFix/>
          </a:blip>
          <a:stretch>
            <a:fillRect/>
          </a:stretch>
        </p:blipFill>
        <p:spPr>
          <a:xfrm>
            <a:off x="5340250" y="5654575"/>
            <a:ext cx="3419776" cy="933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99593"/>
              </a:buClr>
              <a:buSzPts val="4400"/>
              <a:buFont typeface="Calibri"/>
              <a:buNone/>
            </a:pPr>
            <a:r>
              <a:rPr b="1" i="1" lang="pl-PL">
                <a:solidFill>
                  <a:srgbClr val="D99593"/>
                </a:solidFill>
              </a:rPr>
              <a:t>Scotch Caves</a:t>
            </a:r>
            <a:endParaRPr b="1" i="1">
              <a:solidFill>
                <a:srgbClr val="D99593"/>
              </a:solidFill>
            </a:endParaRPr>
          </a:p>
        </p:txBody>
      </p:sp>
      <p:sp>
        <p:nvSpPr>
          <p:cNvPr id="119" name="Google Shape;119;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pl-PL" sz="2400"/>
              <a:t>This exceptional system of limestone caves comprises collapsed dolines, some 6 km of underground passages with a total depth of more than 200 m, many waterfalls and one of the largest known underground chambers. The site, located in the Kras region (literally meaning Karst), is one of the most famous in the world for the study of karstic phenomena</a:t>
            </a:r>
            <a:r>
              <a:rPr lang="pl-PL"/>
              <a:t>.</a:t>
            </a:r>
            <a:endParaRPr/>
          </a:p>
        </p:txBody>
      </p:sp>
      <p:pic>
        <p:nvPicPr>
          <p:cNvPr descr="indeks.jpg" id="120" name="Google Shape;120;p5"/>
          <p:cNvPicPr preferRelativeResize="0"/>
          <p:nvPr/>
        </p:nvPicPr>
        <p:blipFill rotWithShape="1">
          <a:blip r:embed="rId3">
            <a:alphaModFix/>
          </a:blip>
          <a:srcRect b="0" l="0" r="0" t="0"/>
          <a:stretch/>
        </p:blipFill>
        <p:spPr>
          <a:xfrm>
            <a:off x="3571868" y="4143380"/>
            <a:ext cx="2466975" cy="1847850"/>
          </a:xfrm>
          <a:prstGeom prst="rect">
            <a:avLst/>
          </a:prstGeom>
          <a:noFill/>
          <a:ln>
            <a:noFill/>
          </a:ln>
        </p:spPr>
      </p:pic>
      <p:pic>
        <p:nvPicPr>
          <p:cNvPr descr="https://lh5.googleusercontent.com/jcL8frb5y-tIgTAR_QMzWMlNjTj6xg7ARTNJOAswITpUKYDFBpt8ozByMenWlNoNYCO1Ew_xuf8bfCUrKMTQWz4vgkZMXDj9nWfWAwjE92rTG1ySRmXfFSOW_XLkXITzYj8itJTHgFKvmnRJbqF9ovjYBQPgX1NR0zuedbuRYktRNNSY1t7_eQkPILB3itH5hZhGGg" id="121" name="Google Shape;121;p5"/>
          <p:cNvPicPr preferRelativeResize="0"/>
          <p:nvPr/>
        </p:nvPicPr>
        <p:blipFill rotWithShape="1">
          <a:blip r:embed="rId4">
            <a:alphaModFix/>
          </a:blip>
          <a:srcRect b="0" l="0" r="0" t="0"/>
          <a:stretch/>
        </p:blipFill>
        <p:spPr>
          <a:xfrm>
            <a:off x="1285852" y="4429132"/>
            <a:ext cx="1481143" cy="11430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31859B"/>
              </a:buClr>
              <a:buSzPct val="100000"/>
              <a:buFont typeface="Calibri"/>
              <a:buNone/>
            </a:pPr>
            <a:r>
              <a:rPr b="1" i="1" lang="pl-PL">
                <a:solidFill>
                  <a:srgbClr val="31859B"/>
                </a:solidFill>
              </a:rPr>
              <a:t>Interesting facts about scotch caves</a:t>
            </a:r>
            <a:endParaRPr b="1" i="1">
              <a:solidFill>
                <a:srgbClr val="31859B"/>
              </a:solidFill>
            </a:endParaRPr>
          </a:p>
        </p:txBody>
      </p:sp>
      <p:sp>
        <p:nvSpPr>
          <p:cNvPr id="127" name="Google Shape;127;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Clr>
                <a:schemeClr val="dk1"/>
              </a:buClr>
              <a:buSzPct val="100000"/>
              <a:buChar char="•"/>
            </a:pPr>
            <a:r>
              <a:rPr lang="pl-PL"/>
              <a:t>The river flowing through the underground canyon turns north-west before the Cerkvenik Bridge and continues its course along the Hankejev kanal (Hanke's Channel). This underground channel, first explored at the end of the 19th century, is approximately 3.5 kilometres long, 10 to 60 metres wide and over 140 metres high. At some points, it expands into huge underground chambers. The largest of these is the Martelova dvorana (Martel's Chamber); with a volume of 2.2 million cubic metres, it is considered the largest discovered underground chamber in Slovenia and one of the largest in the world. It is interesting to note that an underground canyon of such dimensions ends with a relatively small siphon: one that cannot deal with the enormous volume of water that pours into the cave after heavy rainfall, causing major flooding, during which water levels can rise by more than one hundred metres.</a:t>
            </a:r>
            <a:endParaRPr/>
          </a:p>
        </p:txBody>
      </p:sp>
      <p:pic>
        <p:nvPicPr>
          <p:cNvPr descr="https://lh5.googleusercontent.com/jcL8frb5y-tIgTAR_QMzWMlNjTj6xg7ARTNJOAswITpUKYDFBpt8ozByMenWlNoNYCO1Ew_xuf8bfCUrKMTQWz4vgkZMXDj9nWfWAwjE92rTG1ySRmXfFSOW_XLkXITzYj8itJTHgFKvmnRJbqF9ovjYBQPgX1NR0zuedbuRYktRNNSY1t7_eQkPILB3itH5hZhGGg" id="128" name="Google Shape;128;p6"/>
          <p:cNvPicPr preferRelativeResize="0"/>
          <p:nvPr/>
        </p:nvPicPr>
        <p:blipFill rotWithShape="1">
          <a:blip r:embed="rId3">
            <a:alphaModFix/>
          </a:blip>
          <a:srcRect b="0" l="0" r="0" t="0"/>
          <a:stretch/>
        </p:blipFill>
        <p:spPr>
          <a:xfrm>
            <a:off x="7643834" y="5500702"/>
            <a:ext cx="740572" cy="5715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5F497A"/>
              </a:buClr>
              <a:buSzPts val="4400"/>
              <a:buFont typeface="Calibri"/>
              <a:buNone/>
            </a:pPr>
            <a:r>
              <a:rPr b="1" i="1" lang="pl-PL">
                <a:solidFill>
                  <a:srgbClr val="5F497A"/>
                </a:solidFill>
              </a:rPr>
              <a:t>Wooden church in Haczów</a:t>
            </a:r>
            <a:endParaRPr b="1" i="1">
              <a:solidFill>
                <a:srgbClr val="5F497A"/>
              </a:solidFill>
            </a:endParaRPr>
          </a:p>
        </p:txBody>
      </p:sp>
      <p:sp>
        <p:nvSpPr>
          <p:cNvPr id="134" name="Google Shape;134;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b="1" lang="pl-PL" sz="2400"/>
              <a:t>Assumption of Holy Mary Church in Haczów - a Gothic, wooden church located in the village of Haczów from the fifteenth-century, which together with different churches is designated as part of the UNESCO Wooden Churches of Southern Lesser Poland.</a:t>
            </a:r>
            <a:endParaRPr/>
          </a:p>
          <a:p>
            <a:pPr indent="-139700" lvl="0" marL="342900" rtl="0" algn="l">
              <a:spcBef>
                <a:spcPts val="640"/>
              </a:spcBef>
              <a:spcAft>
                <a:spcPts val="0"/>
              </a:spcAft>
              <a:buClr>
                <a:schemeClr val="dk1"/>
              </a:buClr>
              <a:buSzPts val="3200"/>
              <a:buNone/>
            </a:pPr>
            <a:r>
              <a:t/>
            </a:r>
            <a:endParaRPr/>
          </a:p>
        </p:txBody>
      </p:sp>
      <p:pic>
        <p:nvPicPr>
          <p:cNvPr descr="Haczów,_kościół_Wniebowzięcia_Najświętszej_Maryi_Panny_(HB5).jpg" id="135" name="Google Shape;135;p7"/>
          <p:cNvPicPr preferRelativeResize="0"/>
          <p:nvPr/>
        </p:nvPicPr>
        <p:blipFill rotWithShape="1">
          <a:blip r:embed="rId3">
            <a:alphaModFix/>
          </a:blip>
          <a:srcRect b="0" l="0" r="0" t="0"/>
          <a:stretch/>
        </p:blipFill>
        <p:spPr>
          <a:xfrm>
            <a:off x="2500298" y="3714752"/>
            <a:ext cx="3929090" cy="26114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D99593"/>
              </a:buClr>
              <a:buSzPts val="4400"/>
              <a:buFont typeface="Calibri"/>
              <a:buNone/>
            </a:pPr>
            <a:r>
              <a:rPr b="1" i="1" lang="pl-PL">
                <a:solidFill>
                  <a:srgbClr val="D99593"/>
                </a:solidFill>
              </a:rPr>
              <a:t>Presentation made by:</a:t>
            </a:r>
            <a:endParaRPr b="1" i="1">
              <a:solidFill>
                <a:srgbClr val="D99593"/>
              </a:solidFill>
            </a:endParaRPr>
          </a:p>
        </p:txBody>
      </p:sp>
      <p:sp>
        <p:nvSpPr>
          <p:cNvPr id="141" name="Google Shape;141;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400"/>
              <a:buChar char="•"/>
            </a:pPr>
            <a:r>
              <a:rPr lang="pl-PL" sz="3400"/>
              <a:t>Diogo Santos -  Portugal</a:t>
            </a:r>
            <a:endParaRPr/>
          </a:p>
          <a:p>
            <a:pPr indent="-342900" lvl="0" marL="342900" rtl="0" algn="l">
              <a:spcBef>
                <a:spcPts val="680"/>
              </a:spcBef>
              <a:spcAft>
                <a:spcPts val="0"/>
              </a:spcAft>
              <a:buClr>
                <a:schemeClr val="dk1"/>
              </a:buClr>
              <a:buSzPts val="3400"/>
              <a:buChar char="•"/>
            </a:pPr>
            <a:r>
              <a:rPr lang="pl-PL" sz="3400"/>
              <a:t>Ema Klancnik - Slovenia</a:t>
            </a:r>
            <a:endParaRPr sz="3400"/>
          </a:p>
          <a:p>
            <a:pPr indent="-342900" lvl="0" marL="342900" rtl="0" algn="l">
              <a:spcBef>
                <a:spcPts val="680"/>
              </a:spcBef>
              <a:spcAft>
                <a:spcPts val="0"/>
              </a:spcAft>
              <a:buClr>
                <a:schemeClr val="dk1"/>
              </a:buClr>
              <a:buSzPts val="3400"/>
              <a:buChar char="•"/>
            </a:pPr>
            <a:r>
              <a:rPr lang="pl-PL" sz="3400"/>
              <a:t>Justyna Macios - Poland</a:t>
            </a:r>
            <a:endParaRPr/>
          </a:p>
          <a:p>
            <a:pPr indent="-342900" lvl="0" marL="342900" rtl="0" algn="l">
              <a:spcBef>
                <a:spcPts val="680"/>
              </a:spcBef>
              <a:spcAft>
                <a:spcPts val="0"/>
              </a:spcAft>
              <a:buClr>
                <a:schemeClr val="dk1"/>
              </a:buClr>
              <a:buSzPts val="3400"/>
              <a:buChar char="•"/>
            </a:pPr>
            <a:r>
              <a:rPr lang="pl-PL" sz="3400"/>
              <a:t>Marcelina Szmyd - Poland</a:t>
            </a:r>
            <a:endParaRPr/>
          </a:p>
          <a:p>
            <a:pPr indent="-342900" lvl="0" marL="342900" rtl="0" algn="l">
              <a:spcBef>
                <a:spcPts val="680"/>
              </a:spcBef>
              <a:spcAft>
                <a:spcPts val="0"/>
              </a:spcAft>
              <a:buClr>
                <a:schemeClr val="dk1"/>
              </a:buClr>
              <a:buSzPts val="3400"/>
              <a:buChar char="•"/>
            </a:pPr>
            <a:r>
              <a:rPr lang="pl-PL" sz="3400"/>
              <a:t>Soma Orosz - Romania</a:t>
            </a:r>
            <a:endParaRPr sz="3400"/>
          </a:p>
        </p:txBody>
      </p:sp>
      <p:pic>
        <p:nvPicPr>
          <p:cNvPr descr="https://lh5.googleusercontent.com/jcL8frb5y-tIgTAR_QMzWMlNjTj6xg7ARTNJOAswITpUKYDFBpt8ozByMenWlNoNYCO1Ew_xuf8bfCUrKMTQWz4vgkZMXDj9nWfWAwjE92rTG1ySRmXfFSOW_XLkXITzYj8itJTHgFKvmnRJbqF9ovjYBQPgX1NR0zuedbuRYktRNNSY1t7_eQkPILB3itH5hZhGGg" id="142" name="Google Shape;142;p8"/>
          <p:cNvPicPr preferRelativeResize="0"/>
          <p:nvPr/>
        </p:nvPicPr>
        <p:blipFill rotWithShape="1">
          <a:blip r:embed="rId3">
            <a:alphaModFix/>
          </a:blip>
          <a:srcRect b="0" l="0" r="0" t="0"/>
          <a:stretch/>
        </p:blipFill>
        <p:spPr>
          <a:xfrm>
            <a:off x="6286512" y="1785926"/>
            <a:ext cx="1481143" cy="1143008"/>
          </a:xfrm>
          <a:prstGeom prst="rect">
            <a:avLst/>
          </a:prstGeom>
          <a:noFill/>
          <a:ln>
            <a:noFill/>
          </a:ln>
        </p:spPr>
      </p:pic>
      <p:pic>
        <p:nvPicPr>
          <p:cNvPr id="143" name="Google Shape;143;p8"/>
          <p:cNvPicPr preferRelativeResize="0"/>
          <p:nvPr/>
        </p:nvPicPr>
        <p:blipFill>
          <a:blip r:embed="rId4">
            <a:alphaModFix/>
          </a:blip>
          <a:stretch>
            <a:fillRect/>
          </a:stretch>
        </p:blipFill>
        <p:spPr>
          <a:xfrm>
            <a:off x="1897875" y="5038425"/>
            <a:ext cx="5562600" cy="933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2021-10-06T08:58:52Z</dcterms:created>
  <dc:creator>Hp</dc:creator>
</cp:coreProperties>
</file>