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2" roundtripDataSignature="AMtx7miQ2LFGBBOokVO42BOulD0X7Aaj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571472" y="1000108"/>
            <a:ext cx="7772400" cy="131445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6000"/>
              <a:buFont typeface="Calibri"/>
              <a:buNone/>
            </a:pPr>
            <a:r>
              <a:rPr b="1" i="1" lang="pl-PL" sz="6000"/>
              <a:t>Unesco Sites</a:t>
            </a:r>
            <a:endParaRPr b="1" i="1" sz="6000"/>
          </a:p>
        </p:txBody>
      </p:sp>
      <p:sp>
        <p:nvSpPr>
          <p:cNvPr id="85" name="Google Shape;85;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descr="UNESCO – Wikipedia, wolna encyklopedia" id="86" name="Google Shape;86;p1"/>
          <p:cNvPicPr preferRelativeResize="0"/>
          <p:nvPr/>
        </p:nvPicPr>
        <p:blipFill rotWithShape="1">
          <a:blip r:embed="rId3">
            <a:alphaModFix/>
          </a:blip>
          <a:srcRect b="0" l="0" r="0" t="0"/>
          <a:stretch/>
        </p:blipFill>
        <p:spPr>
          <a:xfrm>
            <a:off x="1190727" y="2314571"/>
            <a:ext cx="6762543" cy="3127892"/>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87" name="Google Shape;87;p1"/>
          <p:cNvPicPr preferRelativeResize="0"/>
          <p:nvPr/>
        </p:nvPicPr>
        <p:blipFill rotWithShape="1">
          <a:blip r:embed="rId4">
            <a:alphaModFix/>
          </a:blip>
          <a:srcRect b="0" l="0" r="0" t="0"/>
          <a:stretch/>
        </p:blipFill>
        <p:spPr>
          <a:xfrm>
            <a:off x="571485" y="567009"/>
            <a:ext cx="1481143" cy="1143008"/>
          </a:xfrm>
          <a:prstGeom prst="rect">
            <a:avLst/>
          </a:prstGeom>
          <a:noFill/>
          <a:ln>
            <a:noFill/>
          </a:ln>
        </p:spPr>
      </p:pic>
      <p:pic>
        <p:nvPicPr>
          <p:cNvPr id="88" name="Google Shape;88;p1"/>
          <p:cNvPicPr preferRelativeResize="0"/>
          <p:nvPr/>
        </p:nvPicPr>
        <p:blipFill>
          <a:blip r:embed="rId5">
            <a:alphaModFix/>
          </a:blip>
          <a:stretch>
            <a:fillRect/>
          </a:stretch>
        </p:blipFill>
        <p:spPr>
          <a:xfrm>
            <a:off x="3742125" y="304800"/>
            <a:ext cx="4143468" cy="695308"/>
          </a:xfrm>
          <a:prstGeom prst="rect">
            <a:avLst/>
          </a:prstGeom>
          <a:noFill/>
          <a:ln>
            <a:noFill/>
          </a:ln>
        </p:spPr>
      </p:pic>
      <p:sp>
        <p:nvSpPr>
          <p:cNvPr id="89" name="Google Shape;89;p1"/>
          <p:cNvSpPr txBox="1"/>
          <p:nvPr/>
        </p:nvSpPr>
        <p:spPr>
          <a:xfrm>
            <a:off x="571475" y="5331025"/>
            <a:ext cx="81975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pl-PL"/>
              <a:t>“The European Commission support for the production of this publication does not constitute an endorsement of the contents which reflects the views only of the authors, and the National Agency and Commission cannot be held responsible for any use which may be made of the information contained therein”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pl-PL"/>
              <a:t>Wooden Ortodox churches of Maramureș</a:t>
            </a:r>
            <a:r>
              <a:rPr lang="pl-PL"/>
              <a:t> </a:t>
            </a:r>
            <a:endParaRPr/>
          </a:p>
        </p:txBody>
      </p:sp>
      <p:sp>
        <p:nvSpPr>
          <p:cNvPr id="95" name="Google Shape;95;p2"/>
          <p:cNvSpPr txBox="1"/>
          <p:nvPr>
            <p:ph idx="1" type="body"/>
          </p:nvPr>
        </p:nvSpPr>
        <p:spPr>
          <a:xfrm>
            <a:off x="457200" y="1357298"/>
            <a:ext cx="8229600" cy="392909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pl-PL"/>
              <a:t>In the Maramureș region of Romania are a group of almost one hundred wooden Orthodox churches.</a:t>
            </a:r>
            <a:endParaRPr/>
          </a:p>
          <a:p>
            <a:pPr indent="-139700" lvl="0" marL="342900" rtl="0" algn="l">
              <a:spcBef>
                <a:spcPts val="640"/>
              </a:spcBef>
              <a:spcAft>
                <a:spcPts val="0"/>
              </a:spcAft>
              <a:buClr>
                <a:schemeClr val="dk1"/>
              </a:buClr>
              <a:buSzPts val="3200"/>
              <a:buNone/>
            </a:pPr>
            <a:r>
              <a:t/>
            </a:r>
            <a:endParaRPr/>
          </a:p>
        </p:txBody>
      </p:sp>
      <p:sp>
        <p:nvSpPr>
          <p:cNvPr descr="5 of the most beautiful wooden churches of Maramures, Romania | Photos On  The Road" id="96" name="Google Shape;96;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5 of the most beautiful wooden churches of Maramures, Romania | Photos On  The Road" id="97" name="Google Shape;97;p2"/>
          <p:cNvPicPr preferRelativeResize="0"/>
          <p:nvPr/>
        </p:nvPicPr>
        <p:blipFill rotWithShape="1">
          <a:blip r:embed="rId3">
            <a:alphaModFix/>
          </a:blip>
          <a:srcRect b="0" l="0" r="0" t="0"/>
          <a:stretch/>
        </p:blipFill>
        <p:spPr>
          <a:xfrm>
            <a:off x="2000232" y="3786190"/>
            <a:ext cx="5286412" cy="2820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pl-PL"/>
              <a:t>Beech Forests of the Carpathians</a:t>
            </a:r>
            <a:br>
              <a:rPr lang="pl-PL"/>
            </a:br>
            <a:endParaRPr/>
          </a:p>
        </p:txBody>
      </p:sp>
      <p:sp>
        <p:nvSpPr>
          <p:cNvPr id="103" name="Google Shape;103;p3"/>
          <p:cNvSpPr txBox="1"/>
          <p:nvPr>
            <p:ph idx="1" type="body"/>
          </p:nvPr>
        </p:nvSpPr>
        <p:spPr>
          <a:xfrm>
            <a:off x="500034" y="1357298"/>
            <a:ext cx="8229600" cy="321471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pl-PL"/>
              <a:t> The area includes two national parks, and some habitat controlled areas in Slovenia.</a:t>
            </a:r>
            <a:endParaRPr/>
          </a:p>
          <a:p>
            <a:pPr indent="-139700" lvl="0" marL="342900" rtl="0" algn="l">
              <a:spcBef>
                <a:spcPts val="640"/>
              </a:spcBef>
              <a:spcAft>
                <a:spcPts val="0"/>
              </a:spcAft>
              <a:buClr>
                <a:schemeClr val="dk1"/>
              </a:buClr>
              <a:buSzPts val="3200"/>
              <a:buNone/>
            </a:pPr>
            <a:r>
              <a:t/>
            </a:r>
            <a:endParaRPr/>
          </a:p>
        </p:txBody>
      </p:sp>
      <p:pic>
        <p:nvPicPr>
          <p:cNvPr descr="Postcards on My Wall: Primeval Beech Forests of the Carpathians and the  Ancient Beech Forests of Germany, Germany (UNESCO)" id="104" name="Google Shape;104;p3"/>
          <p:cNvPicPr preferRelativeResize="0"/>
          <p:nvPr/>
        </p:nvPicPr>
        <p:blipFill rotWithShape="1">
          <a:blip r:embed="rId3">
            <a:alphaModFix/>
          </a:blip>
          <a:srcRect b="0" l="0" r="0" t="0"/>
          <a:stretch/>
        </p:blipFill>
        <p:spPr>
          <a:xfrm>
            <a:off x="1571604" y="3071810"/>
            <a:ext cx="5857916" cy="3389859"/>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105" name="Google Shape;105;p3"/>
          <p:cNvPicPr preferRelativeResize="0"/>
          <p:nvPr/>
        </p:nvPicPr>
        <p:blipFill rotWithShape="1">
          <a:blip r:embed="rId4">
            <a:alphaModFix/>
          </a:blip>
          <a:srcRect b="0" l="0" r="0" t="0"/>
          <a:stretch/>
        </p:blipFill>
        <p:spPr>
          <a:xfrm>
            <a:off x="1214414" y="5714992"/>
            <a:ext cx="1481143" cy="11430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pl-PL"/>
              <a:t>Old City of Cracow</a:t>
            </a:r>
            <a:endParaRPr b="1"/>
          </a:p>
        </p:txBody>
      </p:sp>
      <p:sp>
        <p:nvSpPr>
          <p:cNvPr id="111" name="Google Shape;111;p4"/>
          <p:cNvSpPr txBox="1"/>
          <p:nvPr>
            <p:ph idx="1" type="body"/>
          </p:nvPr>
        </p:nvSpPr>
        <p:spPr>
          <a:xfrm>
            <a:off x="457200" y="1357299"/>
            <a:ext cx="8229600" cy="271464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pl-PL"/>
              <a:t>It is the historic central district of Kraków, Poland. It is one of the most famous old districts in Poland today.</a:t>
            </a:r>
            <a:endParaRPr/>
          </a:p>
        </p:txBody>
      </p:sp>
      <p:sp>
        <p:nvSpPr>
          <p:cNvPr descr="8 Astonishing Facts about Krakow Old Town" id="112" name="Google Shape;112;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8 Astonishing Facts about Krakow Old Town" id="113" name="Google Shape;11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8 Astonishing Facts about Krakow Old Town" id="114" name="Google Shape;114;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8 Astonishing Facts about Krakow Old Town" id="115" name="Google Shape;115;p4"/>
          <p:cNvPicPr preferRelativeResize="0"/>
          <p:nvPr/>
        </p:nvPicPr>
        <p:blipFill rotWithShape="1">
          <a:blip r:embed="rId3">
            <a:alphaModFix/>
          </a:blip>
          <a:srcRect b="0" l="0" r="0" t="0"/>
          <a:stretch/>
        </p:blipFill>
        <p:spPr>
          <a:xfrm>
            <a:off x="1357290" y="3214686"/>
            <a:ext cx="6489662" cy="32861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pl-PL"/>
              <a:t>Hieronymites Monastery</a:t>
            </a:r>
            <a:endParaRPr/>
          </a:p>
        </p:txBody>
      </p:sp>
      <p:sp>
        <p:nvSpPr>
          <p:cNvPr id="121" name="Google Shape;121;p5"/>
          <p:cNvSpPr txBox="1"/>
          <p:nvPr>
            <p:ph idx="1" type="body"/>
          </p:nvPr>
        </p:nvSpPr>
        <p:spPr>
          <a:xfrm>
            <a:off x="457200" y="857232"/>
            <a:ext cx="8229600" cy="3357587"/>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pl-PL"/>
              <a:t>The monastery is one of the most prominent examples of the Portuguese Late Gothic  style of architecture in Lisbon.</a:t>
            </a:r>
            <a:endParaRPr/>
          </a:p>
        </p:txBody>
      </p:sp>
      <p:pic>
        <p:nvPicPr>
          <p:cNvPr descr="Monastère De Hieronymites, Lisbonne, Portugal. Photo stock - Image du  europe, course: 15158738" id="122" name="Google Shape;122;p5"/>
          <p:cNvPicPr preferRelativeResize="0"/>
          <p:nvPr/>
        </p:nvPicPr>
        <p:blipFill rotWithShape="1">
          <a:blip r:embed="rId3">
            <a:alphaModFix/>
          </a:blip>
          <a:srcRect b="0" l="0" r="0" t="0"/>
          <a:stretch/>
        </p:blipFill>
        <p:spPr>
          <a:xfrm>
            <a:off x="1928794" y="3217959"/>
            <a:ext cx="4929221" cy="3282875"/>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123" name="Google Shape;123;p5"/>
          <p:cNvPicPr preferRelativeResize="0"/>
          <p:nvPr/>
        </p:nvPicPr>
        <p:blipFill rotWithShape="1">
          <a:blip r:embed="rId4">
            <a:alphaModFix/>
          </a:blip>
          <a:srcRect b="0" l="0" r="0" t="0"/>
          <a:stretch/>
        </p:blipFill>
        <p:spPr>
          <a:xfrm>
            <a:off x="7143768" y="2143116"/>
            <a:ext cx="1481143" cy="11430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2071670" y="428604"/>
            <a:ext cx="4643470" cy="71438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t/>
            </a:r>
            <a:endParaRPr/>
          </a:p>
        </p:txBody>
      </p:sp>
      <p:sp>
        <p:nvSpPr>
          <p:cNvPr id="129" name="Google Shape;129;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ctr">
              <a:spcBef>
                <a:spcPts val="0"/>
              </a:spcBef>
              <a:spcAft>
                <a:spcPts val="0"/>
              </a:spcAft>
              <a:buClr>
                <a:schemeClr val="dk1"/>
              </a:buClr>
              <a:buSzPct val="100000"/>
              <a:buNone/>
            </a:pPr>
            <a:r>
              <a:rPr lang="pl-PL" sz="5800"/>
              <a:t>Thank you for your attention!</a:t>
            </a:r>
            <a:endParaRPr/>
          </a:p>
          <a:p>
            <a:pPr indent="-342900" lvl="0" marL="342900" rtl="0" algn="l">
              <a:spcBef>
                <a:spcPts val="592"/>
              </a:spcBef>
              <a:spcAft>
                <a:spcPts val="0"/>
              </a:spcAft>
              <a:buClr>
                <a:schemeClr val="dk1"/>
              </a:buClr>
              <a:buSzPct val="100000"/>
              <a:buNone/>
            </a:pPr>
            <a:r>
              <a:rPr lang="pl-PL"/>
              <a:t>	</a:t>
            </a:r>
            <a:endParaRPr/>
          </a:p>
          <a:p>
            <a:pPr indent="-342900" lvl="0" marL="342900" rtl="0" algn="l">
              <a:spcBef>
                <a:spcPts val="555"/>
              </a:spcBef>
              <a:spcAft>
                <a:spcPts val="0"/>
              </a:spcAft>
              <a:buClr>
                <a:schemeClr val="dk1"/>
              </a:buClr>
              <a:buSzPct val="100000"/>
              <a:buNone/>
            </a:pPr>
            <a:r>
              <a:t/>
            </a:r>
            <a:endParaRPr sz="3000"/>
          </a:p>
          <a:p>
            <a:pPr indent="-342900" lvl="0" marL="342900" rtl="0" algn="l">
              <a:spcBef>
                <a:spcPts val="555"/>
              </a:spcBef>
              <a:spcAft>
                <a:spcPts val="0"/>
              </a:spcAft>
              <a:buClr>
                <a:schemeClr val="dk1"/>
              </a:buClr>
              <a:buSzPct val="100000"/>
              <a:buNone/>
            </a:pPr>
            <a:r>
              <a:rPr lang="pl-PL" sz="3000"/>
              <a:t>	By: Wiktor Herbut – Poland</a:t>
            </a:r>
            <a:endParaRPr/>
          </a:p>
          <a:p>
            <a:pPr indent="-342900" lvl="0" marL="342900" rtl="0" algn="l">
              <a:spcBef>
                <a:spcPts val="555"/>
              </a:spcBef>
              <a:spcAft>
                <a:spcPts val="0"/>
              </a:spcAft>
              <a:buClr>
                <a:schemeClr val="dk1"/>
              </a:buClr>
              <a:buSzPct val="100000"/>
              <a:buNone/>
            </a:pPr>
            <a:r>
              <a:rPr lang="pl-PL" sz="3000"/>
              <a:t>	   	Martyna Pająk – Poland</a:t>
            </a:r>
            <a:endParaRPr/>
          </a:p>
          <a:p>
            <a:pPr indent="-342900" lvl="0" marL="342900" rtl="0" algn="l">
              <a:spcBef>
                <a:spcPts val="555"/>
              </a:spcBef>
              <a:spcAft>
                <a:spcPts val="0"/>
              </a:spcAft>
              <a:buClr>
                <a:schemeClr val="dk1"/>
              </a:buClr>
              <a:buSzPct val="100000"/>
              <a:buNone/>
            </a:pPr>
            <a:r>
              <a:rPr lang="pl-PL" sz="3000"/>
              <a:t>	   	Neza Lemut – Slovenia</a:t>
            </a:r>
            <a:endParaRPr sz="3000"/>
          </a:p>
          <a:p>
            <a:pPr indent="-342900" lvl="0" marL="342900" rtl="0" algn="l">
              <a:spcBef>
                <a:spcPts val="555"/>
              </a:spcBef>
              <a:spcAft>
                <a:spcPts val="0"/>
              </a:spcAft>
              <a:buClr>
                <a:schemeClr val="dk1"/>
              </a:buClr>
              <a:buSzPct val="100000"/>
              <a:buNone/>
            </a:pPr>
            <a:r>
              <a:rPr lang="pl-PL" sz="3000"/>
              <a:t>	   	Martyna Pietryka- Poland</a:t>
            </a:r>
            <a:endParaRPr/>
          </a:p>
          <a:p>
            <a:pPr indent="-342900" lvl="0" marL="342900" rtl="0" algn="l">
              <a:spcBef>
                <a:spcPts val="555"/>
              </a:spcBef>
              <a:spcAft>
                <a:spcPts val="0"/>
              </a:spcAft>
              <a:buClr>
                <a:schemeClr val="dk1"/>
              </a:buClr>
              <a:buSzPct val="100000"/>
              <a:buNone/>
            </a:pPr>
            <a:r>
              <a:rPr lang="pl-PL" sz="3000"/>
              <a:t>	   	Gergo Szasz – Romania</a:t>
            </a:r>
            <a:endParaRPr sz="3000"/>
          </a:p>
        </p:txBody>
      </p:sp>
      <p:pic>
        <p:nvPicPr>
          <p:cNvPr descr="https://lh5.googleusercontent.com/jcL8frb5y-tIgTAR_QMzWMlNjTj6xg7ARTNJOAswITpUKYDFBpt8ozByMenWlNoNYCO1Ew_xuf8bfCUrKMTQWz4vgkZMXDj9nWfWAwjE92rTG1ySRmXfFSOW_XLkXITzYj8itJTHgFKvmnRJbqF9ovjYBQPgX1NR0zuedbuRYktRNNSY1t7_eQkPILB3itH5hZhGGg" id="130" name="Google Shape;130;p6"/>
          <p:cNvPicPr preferRelativeResize="0"/>
          <p:nvPr/>
        </p:nvPicPr>
        <p:blipFill rotWithShape="1">
          <a:blip r:embed="rId3">
            <a:alphaModFix/>
          </a:blip>
          <a:srcRect b="0" l="0" r="0" t="0"/>
          <a:stretch/>
        </p:blipFill>
        <p:spPr>
          <a:xfrm>
            <a:off x="6143636" y="3571876"/>
            <a:ext cx="1481143" cy="1143008"/>
          </a:xfrm>
          <a:prstGeom prst="rect">
            <a:avLst/>
          </a:prstGeom>
          <a:noFill/>
          <a:ln>
            <a:noFill/>
          </a:ln>
        </p:spPr>
      </p:pic>
      <p:pic>
        <p:nvPicPr>
          <p:cNvPr id="131" name="Google Shape;131;p6"/>
          <p:cNvPicPr preferRelativeResize="0"/>
          <p:nvPr/>
        </p:nvPicPr>
        <p:blipFill>
          <a:blip r:embed="rId4">
            <a:alphaModFix/>
          </a:blip>
          <a:stretch>
            <a:fillRect/>
          </a:stretch>
        </p:blipFill>
        <p:spPr>
          <a:xfrm>
            <a:off x="1612125" y="319077"/>
            <a:ext cx="5562600" cy="106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2021-10-06T08:57:19Z</dcterms:created>
  <dc:creator>Hp</dc:creator>
</cp:coreProperties>
</file>