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6858000" cx="9144000"/>
  <p:notesSz cx="6858000" cy="9144000"/>
  <p:embeddedFontLst>
    <p:embeddedFont>
      <p:font typeface="Corsiva"/>
      <p:regular r:id="rId14"/>
      <p:bold r:id="rId15"/>
      <p:italic r:id="rId16"/>
      <p:boldItalic r:id="rId17"/>
    </p:embeddedFont>
    <p:embeddedFont>
      <p:font typeface="Libre Baskerville"/>
      <p:regular r:id="rId18"/>
      <p:bold r:id="rId19"/>
      <p:italic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http://customooxmlschemas.google.com/">
      <go:slidesCustomData xmlns:go="http://customooxmlschemas.google.com/" r:id="rId21" roundtripDataSignature="AMtx7miQfXwT+WxulHJXVN5fcFlZhKAAM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LibreBaskerville-italic.fntdata"/><Relationship Id="rId11" Type="http://schemas.openxmlformats.org/officeDocument/2006/relationships/slide" Target="slides/slide6.xml"/><Relationship Id="rId10" Type="http://schemas.openxmlformats.org/officeDocument/2006/relationships/slide" Target="slides/slide5.xml"/><Relationship Id="rId21" Type="http://customschemas.google.com/relationships/presentationmetadata" Target="meta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Corsiva-bold.fntdata"/><Relationship Id="rId14" Type="http://schemas.openxmlformats.org/officeDocument/2006/relationships/font" Target="fonts/Corsiva-regular.fntdata"/><Relationship Id="rId17" Type="http://schemas.openxmlformats.org/officeDocument/2006/relationships/font" Target="fonts/Corsiva-boldItalic.fntdata"/><Relationship Id="rId16" Type="http://schemas.openxmlformats.org/officeDocument/2006/relationships/font" Target="fonts/Corsiva-italic.fntdata"/><Relationship Id="rId5" Type="http://schemas.openxmlformats.org/officeDocument/2006/relationships/notesMaster" Target="notesMasters/notesMaster1.xml"/><Relationship Id="rId19" Type="http://schemas.openxmlformats.org/officeDocument/2006/relationships/font" Target="fonts/LibreBaskerville-bold.fntdata"/><Relationship Id="rId6" Type="http://schemas.openxmlformats.org/officeDocument/2006/relationships/slide" Target="slides/slide1.xml"/><Relationship Id="rId18" Type="http://schemas.openxmlformats.org/officeDocument/2006/relationships/font" Target="fonts/LibreBaskerville-regular.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ajd tytułowy" type="title">
  <p:cSld name="TITLE">
    <p:spTree>
      <p:nvGrpSpPr>
        <p:cNvPr id="11" name="Shape 11"/>
        <p:cNvGrpSpPr/>
        <p:nvPr/>
      </p:nvGrpSpPr>
      <p:grpSpPr>
        <a:xfrm>
          <a:off x="0" y="0"/>
          <a:ext cx="0" cy="0"/>
          <a:chOff x="0" y="0"/>
          <a:chExt cx="0" cy="0"/>
        </a:xfrm>
      </p:grpSpPr>
      <p:sp>
        <p:nvSpPr>
          <p:cNvPr id="12" name="Google Shape;12;p10"/>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10"/>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4" name="Google Shape;14;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ytuł i tekst pionowy" type="vertTx">
  <p:cSld name="VERTICAL_TEXT">
    <p:spTree>
      <p:nvGrpSpPr>
        <p:cNvPr id="68" name="Shape 68"/>
        <p:cNvGrpSpPr/>
        <p:nvPr/>
      </p:nvGrpSpPr>
      <p:grpSpPr>
        <a:xfrm>
          <a:off x="0" y="0"/>
          <a:ext cx="0" cy="0"/>
          <a:chOff x="0" y="0"/>
          <a:chExt cx="0" cy="0"/>
        </a:xfrm>
      </p:grpSpPr>
      <p:sp>
        <p:nvSpPr>
          <p:cNvPr id="69" name="Google Shape;69;p1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9"/>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1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ytuł pionowy i tekst" type="vertTitleAndTx">
  <p:cSld name="VERTICAL_TITLE_AND_VERTICAL_TEXT">
    <p:spTree>
      <p:nvGrpSpPr>
        <p:cNvPr id="74" name="Shape 74"/>
        <p:cNvGrpSpPr/>
        <p:nvPr/>
      </p:nvGrpSpPr>
      <p:grpSpPr>
        <a:xfrm>
          <a:off x="0" y="0"/>
          <a:ext cx="0" cy="0"/>
          <a:chOff x="0" y="0"/>
          <a:chExt cx="0" cy="0"/>
        </a:xfrm>
      </p:grpSpPr>
      <p:sp>
        <p:nvSpPr>
          <p:cNvPr id="75" name="Google Shape;75;p20"/>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20"/>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2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2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2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ytuł i zawartość" type="obj">
  <p:cSld name="OBJECT">
    <p:spTree>
      <p:nvGrpSpPr>
        <p:cNvPr id="17" name="Shape 17"/>
        <p:cNvGrpSpPr/>
        <p:nvPr/>
      </p:nvGrpSpPr>
      <p:grpSpPr>
        <a:xfrm>
          <a:off x="0" y="0"/>
          <a:ext cx="0" cy="0"/>
          <a:chOff x="0" y="0"/>
          <a:chExt cx="0" cy="0"/>
        </a:xfrm>
      </p:grpSpPr>
      <p:sp>
        <p:nvSpPr>
          <p:cNvPr id="18" name="Google Shape;18;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1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0" name="Google Shape;20;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główek sekcji" type="secHead">
  <p:cSld name="SECTION_HEADER">
    <p:spTree>
      <p:nvGrpSpPr>
        <p:cNvPr id="23" name="Shape 23"/>
        <p:cNvGrpSpPr/>
        <p:nvPr/>
      </p:nvGrpSpPr>
      <p:grpSpPr>
        <a:xfrm>
          <a:off x="0" y="0"/>
          <a:ext cx="0" cy="0"/>
          <a:chOff x="0" y="0"/>
          <a:chExt cx="0" cy="0"/>
        </a:xfrm>
      </p:grpSpPr>
      <p:sp>
        <p:nvSpPr>
          <p:cNvPr id="24" name="Google Shape;24;p12"/>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12"/>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26" name="Google Shape;26;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wa elementy zawartości" type="twoObj">
  <p:cSld name="TWO_OBJECTS">
    <p:spTree>
      <p:nvGrpSpPr>
        <p:cNvPr id="29" name="Shape 29"/>
        <p:cNvGrpSpPr/>
        <p:nvPr/>
      </p:nvGrpSpPr>
      <p:grpSpPr>
        <a:xfrm>
          <a:off x="0" y="0"/>
          <a:ext cx="0" cy="0"/>
          <a:chOff x="0" y="0"/>
          <a:chExt cx="0" cy="0"/>
        </a:xfrm>
      </p:grpSpPr>
      <p:sp>
        <p:nvSpPr>
          <p:cNvPr id="30" name="Google Shape;30;p1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13"/>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2" name="Google Shape;32;p13"/>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3" name="Google Shape;33;p1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1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1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orównanie" type="twoTxTwoObj">
  <p:cSld name="TWO_OBJECTS_WITH_TEXT">
    <p:spTree>
      <p:nvGrpSpPr>
        <p:cNvPr id="36" name="Shape 36"/>
        <p:cNvGrpSpPr/>
        <p:nvPr/>
      </p:nvGrpSpPr>
      <p:grpSpPr>
        <a:xfrm>
          <a:off x="0" y="0"/>
          <a:ext cx="0" cy="0"/>
          <a:chOff x="0" y="0"/>
          <a:chExt cx="0" cy="0"/>
        </a:xfrm>
      </p:grpSpPr>
      <p:sp>
        <p:nvSpPr>
          <p:cNvPr id="37" name="Google Shape;37;p1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14"/>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39" name="Google Shape;39;p14"/>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0" name="Google Shape;40;p14"/>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1" name="Google Shape;41;p14"/>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2" name="Google Shape;42;p1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1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1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ylko tytuł" type="titleOnly">
  <p:cSld name="TITLE_ONLY">
    <p:spTree>
      <p:nvGrpSpPr>
        <p:cNvPr id="45" name="Shape 45"/>
        <p:cNvGrpSpPr/>
        <p:nvPr/>
      </p:nvGrpSpPr>
      <p:grpSpPr>
        <a:xfrm>
          <a:off x="0" y="0"/>
          <a:ext cx="0" cy="0"/>
          <a:chOff x="0" y="0"/>
          <a:chExt cx="0" cy="0"/>
        </a:xfrm>
      </p:grpSpPr>
      <p:sp>
        <p:nvSpPr>
          <p:cNvPr id="46" name="Google Shape;46;p1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1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1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usty" type="blank">
  <p:cSld name="BLANK">
    <p:spTree>
      <p:nvGrpSpPr>
        <p:cNvPr id="50" name="Shape 50"/>
        <p:cNvGrpSpPr/>
        <p:nvPr/>
      </p:nvGrpSpPr>
      <p:grpSpPr>
        <a:xfrm>
          <a:off x="0" y="0"/>
          <a:ext cx="0" cy="0"/>
          <a:chOff x="0" y="0"/>
          <a:chExt cx="0" cy="0"/>
        </a:xfrm>
      </p:grpSpPr>
      <p:sp>
        <p:nvSpPr>
          <p:cNvPr id="51" name="Google Shape;51;p1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awartość z podpisem" type="objTx">
  <p:cSld name="OBJECT_WITH_CAPTION_TEXT">
    <p:spTree>
      <p:nvGrpSpPr>
        <p:cNvPr id="54" name="Shape 54"/>
        <p:cNvGrpSpPr/>
        <p:nvPr/>
      </p:nvGrpSpPr>
      <p:grpSpPr>
        <a:xfrm>
          <a:off x="0" y="0"/>
          <a:ext cx="0" cy="0"/>
          <a:chOff x="0" y="0"/>
          <a:chExt cx="0" cy="0"/>
        </a:xfrm>
      </p:grpSpPr>
      <p:sp>
        <p:nvSpPr>
          <p:cNvPr id="55" name="Google Shape;55;p17"/>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17"/>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17"/>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1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1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1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raz z podpisem" type="picTx">
  <p:cSld name="PICTURE_WITH_CAPTION_TEXT">
    <p:spTree>
      <p:nvGrpSpPr>
        <p:cNvPr id="61" name="Shape 61"/>
        <p:cNvGrpSpPr/>
        <p:nvPr/>
      </p:nvGrpSpPr>
      <p:grpSpPr>
        <a:xfrm>
          <a:off x="0" y="0"/>
          <a:ext cx="0" cy="0"/>
          <a:chOff x="0" y="0"/>
          <a:chExt cx="0" cy="0"/>
        </a:xfrm>
      </p:grpSpPr>
      <p:sp>
        <p:nvSpPr>
          <p:cNvPr id="62" name="Google Shape;62;p18"/>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8"/>
          <p:cNvSpPr/>
          <p:nvPr>
            <p:ph idx="2" type="pic"/>
          </p:nvPr>
        </p:nvSpPr>
        <p:spPr>
          <a:xfrm>
            <a:off x="1792288" y="612775"/>
            <a:ext cx="5486400" cy="4114800"/>
          </a:xfrm>
          <a:prstGeom prst="rect">
            <a:avLst/>
          </a:prstGeom>
          <a:noFill/>
          <a:ln>
            <a:noFill/>
          </a:ln>
        </p:spPr>
      </p:sp>
      <p:sp>
        <p:nvSpPr>
          <p:cNvPr id="64" name="Google Shape;64;p18"/>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1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l-P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9"/>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l-PL"/>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0.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png"/><Relationship Id="rId4" Type="http://schemas.openxmlformats.org/officeDocument/2006/relationships/image" Target="../media/image6.png"/><Relationship Id="rId5"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1.png"/><Relationship Id="rId4" Type="http://schemas.openxmlformats.org/officeDocument/2006/relationships/image" Target="../media/image2.png"/><Relationship Id="rId5" Type="http://schemas.openxmlformats.org/officeDocument/2006/relationships/image" Target="../media/image4.jpg"/><Relationship Id="rId6" Type="http://schemas.openxmlformats.org/officeDocument/2006/relationships/image" Target="../media/image3.png"/><Relationship Id="rId7"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pl-PL"/>
              <a:t>Stages of creating </a:t>
            </a:r>
            <a:br>
              <a:rPr lang="pl-PL"/>
            </a:br>
            <a:r>
              <a:rPr lang="pl-PL"/>
              <a:t>the logo of the project!</a:t>
            </a:r>
            <a:endParaRPr/>
          </a:p>
        </p:txBody>
      </p:sp>
      <p:sp>
        <p:nvSpPr>
          <p:cNvPr id="85" name="Google Shape;85;p1"/>
          <p:cNvSpPr txBox="1"/>
          <p:nvPr/>
        </p:nvSpPr>
        <p:spPr>
          <a:xfrm>
            <a:off x="897425" y="4085325"/>
            <a:ext cx="7487700" cy="11436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200"/>
              </a:spcBef>
              <a:spcAft>
                <a:spcPts val="1200"/>
              </a:spcAft>
              <a:buNone/>
            </a:pPr>
            <a:r>
              <a:rPr lang="pl-PL">
                <a:solidFill>
                  <a:srgbClr val="0000FF"/>
                </a:solidFill>
                <a:highlight>
                  <a:srgbClr val="EFEFEF"/>
                </a:highlight>
              </a:rPr>
              <a:t>“The European Commission support for the production of this publication does not constitute an endorsement of the contents which reflects the views only of the authors, and the National Agency and Commission cannot be held responsible for any use which may be made of the information contained therein”</a:t>
            </a:r>
            <a:endParaRPr>
              <a:solidFill>
                <a:srgbClr val="0000FF"/>
              </a:solidFill>
              <a:highlight>
                <a:srgbClr val="EFEFEF"/>
              </a:highlight>
            </a:endParaRPr>
          </a:p>
        </p:txBody>
      </p:sp>
      <p:pic>
        <p:nvPicPr>
          <p:cNvPr id="86" name="Google Shape;86;p1"/>
          <p:cNvPicPr preferRelativeResize="0"/>
          <p:nvPr/>
        </p:nvPicPr>
        <p:blipFill>
          <a:blip r:embed="rId3">
            <a:alphaModFix/>
          </a:blip>
          <a:stretch>
            <a:fillRect/>
          </a:stretch>
        </p:blipFill>
        <p:spPr>
          <a:xfrm>
            <a:off x="2678828" y="817075"/>
            <a:ext cx="4326500" cy="9429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pl-PL"/>
              <a:t>Romania – our coordinator</a:t>
            </a:r>
            <a:endParaRPr/>
          </a:p>
        </p:txBody>
      </p:sp>
      <p:pic>
        <p:nvPicPr>
          <p:cNvPr descr="https://www.bing.com/th?id=OIP.9m_1oY2VVntMCMqYiXu0igHaEk&amp;w=200&amp;h=123&amp;rs=1&amp;qlt=80&amp;o=6&amp;dpr=1.25&amp;pid=3.1" id="92" name="Google Shape;92;p2"/>
          <p:cNvPicPr preferRelativeResize="0"/>
          <p:nvPr/>
        </p:nvPicPr>
        <p:blipFill rotWithShape="1">
          <a:blip r:embed="rId3">
            <a:alphaModFix/>
          </a:blip>
          <a:srcRect b="0" l="0" r="0" t="0"/>
          <a:stretch/>
        </p:blipFill>
        <p:spPr>
          <a:xfrm>
            <a:off x="1142976" y="1357298"/>
            <a:ext cx="6643734" cy="442915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pl-PL"/>
              <a:t>Slovenia – our patner</a:t>
            </a:r>
            <a:endParaRPr/>
          </a:p>
        </p:txBody>
      </p:sp>
      <p:sp>
        <p:nvSpPr>
          <p:cNvPr id="98" name="Google Shape;98;p3"/>
          <p:cNvSpPr txBox="1"/>
          <p:nvPr>
            <p:ph idx="1" type="body"/>
          </p:nvPr>
        </p:nvSpPr>
        <p:spPr>
          <a:xfrm>
            <a:off x="3428992" y="3000372"/>
            <a:ext cx="2757478" cy="1214446"/>
          </a:xfrm>
          <a:prstGeom prst="rect">
            <a:avLst/>
          </a:prstGeom>
          <a:noFill/>
          <a:ln>
            <a:noFill/>
          </a:ln>
        </p:spPr>
        <p:txBody>
          <a:bodyPr anchorCtr="0" anchor="t" bIns="45700" lIns="91425" spcFirstLastPara="1" rIns="91425" wrap="square" tIns="45700">
            <a:normAutofit/>
          </a:bodyPr>
          <a:lstStyle/>
          <a:p>
            <a:pPr indent="-139700" lvl="0" marL="342900" rtl="0" algn="l">
              <a:spcBef>
                <a:spcPts val="0"/>
              </a:spcBef>
              <a:spcAft>
                <a:spcPts val="0"/>
              </a:spcAft>
              <a:buClr>
                <a:schemeClr val="dk1"/>
              </a:buClr>
              <a:buSzPts val="3200"/>
              <a:buNone/>
            </a:pPr>
            <a:r>
              <a:t/>
            </a:r>
            <a:endParaRPr/>
          </a:p>
        </p:txBody>
      </p:sp>
      <p:sp>
        <p:nvSpPr>
          <p:cNvPr descr="słowenia z european-union.europa.eu" id="99" name="Google Shape;99;p3"/>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słowenia z european-union.europa.eu" id="100" name="Google Shape;100;p3"/>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Flaga Słowenii | Flagi-panstw.pl" id="101" name="Google Shape;101;p3"/>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Flaga Słowenii | Flagi-panstw.pl" id="102" name="Google Shape;102;p3"/>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descr="Flaga Słowenii – Wikipedia, wolna encyklopedia" id="103" name="Google Shape;103;p3"/>
          <p:cNvPicPr preferRelativeResize="0"/>
          <p:nvPr/>
        </p:nvPicPr>
        <p:blipFill rotWithShape="1">
          <a:blip r:embed="rId3">
            <a:alphaModFix/>
          </a:blip>
          <a:srcRect b="0" l="0" r="0" t="0"/>
          <a:stretch/>
        </p:blipFill>
        <p:spPr>
          <a:xfrm>
            <a:off x="357158" y="1357298"/>
            <a:ext cx="8215370" cy="471490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pl-PL"/>
              <a:t>Portugal – our partner</a:t>
            </a:r>
            <a:endParaRPr/>
          </a:p>
        </p:txBody>
      </p:sp>
      <p:sp>
        <p:nvSpPr>
          <p:cNvPr id="109" name="Google Shape;109;p4"/>
          <p:cNvSpPr txBox="1"/>
          <p:nvPr>
            <p:ph idx="1" type="body"/>
          </p:nvPr>
        </p:nvSpPr>
        <p:spPr>
          <a:xfrm>
            <a:off x="2500298" y="2357430"/>
            <a:ext cx="3829048" cy="2840039"/>
          </a:xfrm>
          <a:prstGeom prst="rect">
            <a:avLst/>
          </a:prstGeom>
          <a:noFill/>
          <a:ln>
            <a:noFill/>
          </a:ln>
        </p:spPr>
        <p:txBody>
          <a:bodyPr anchorCtr="0" anchor="t" bIns="45700" lIns="91425" spcFirstLastPara="1" rIns="91425" wrap="square" tIns="45700">
            <a:normAutofit/>
          </a:bodyPr>
          <a:lstStyle/>
          <a:p>
            <a:pPr indent="-139700" lvl="0" marL="342900" rtl="0" algn="l">
              <a:spcBef>
                <a:spcPts val="0"/>
              </a:spcBef>
              <a:spcAft>
                <a:spcPts val="0"/>
              </a:spcAft>
              <a:buClr>
                <a:schemeClr val="dk1"/>
              </a:buClr>
              <a:buSzPts val="3200"/>
              <a:buNone/>
            </a:pPr>
            <a:r>
              <a:t/>
            </a:r>
            <a:endParaRPr/>
          </a:p>
        </p:txBody>
      </p:sp>
      <p:sp>
        <p:nvSpPr>
          <p:cNvPr descr="Flaga Portugalii – Wikipedia, wolna encyklopedia" id="110" name="Google Shape;110;p4"/>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Flaga Portugalii – Wikipedia, wolna encyklopedia" id="111" name="Google Shape;111;p4"/>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Flaga Portugalii – Wikipedia, wolna encyklopedia" id="112" name="Google Shape;112;p4"/>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Flaga portugalii Vector Art Stock Images | Depositphotos" id="113" name="Google Shape;113;p4"/>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Flaga portugalii Vector Art Stock Images | Depositphotos" id="114" name="Google Shape;114;p4"/>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Portugalia flaga narodowa 5 x 3FT : Amazon.pl: Ogród" id="115" name="Google Shape;115;p4"/>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descr="Flaga - Portugalia - 100x150cm" id="116" name="Google Shape;116;p4"/>
          <p:cNvPicPr preferRelativeResize="0"/>
          <p:nvPr/>
        </p:nvPicPr>
        <p:blipFill rotWithShape="1">
          <a:blip r:embed="rId3">
            <a:alphaModFix/>
          </a:blip>
          <a:srcRect b="0" l="0" r="0" t="0"/>
          <a:stretch/>
        </p:blipFill>
        <p:spPr>
          <a:xfrm>
            <a:off x="642910" y="1357298"/>
            <a:ext cx="8072494" cy="485778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pl-PL"/>
              <a:t>… and we – the Poles</a:t>
            </a:r>
            <a:endParaRPr/>
          </a:p>
        </p:txBody>
      </p:sp>
      <p:sp>
        <p:nvSpPr>
          <p:cNvPr id="122" name="Google Shape;122;p5"/>
          <p:cNvSpPr txBox="1"/>
          <p:nvPr>
            <p:ph idx="1" type="body"/>
          </p:nvPr>
        </p:nvSpPr>
        <p:spPr>
          <a:xfrm>
            <a:off x="1928794" y="2428869"/>
            <a:ext cx="4543428" cy="2071702"/>
          </a:xfrm>
          <a:prstGeom prst="rect">
            <a:avLst/>
          </a:prstGeom>
          <a:noFill/>
          <a:ln>
            <a:noFill/>
          </a:ln>
        </p:spPr>
        <p:txBody>
          <a:bodyPr anchorCtr="0" anchor="t" bIns="45700" lIns="91425" spcFirstLastPara="1" rIns="91425" wrap="square" tIns="45700">
            <a:normAutofit/>
          </a:bodyPr>
          <a:lstStyle/>
          <a:p>
            <a:pPr indent="-139700" lvl="0" marL="342900" rtl="0" algn="l">
              <a:spcBef>
                <a:spcPts val="0"/>
              </a:spcBef>
              <a:spcAft>
                <a:spcPts val="0"/>
              </a:spcAft>
              <a:buClr>
                <a:schemeClr val="dk1"/>
              </a:buClr>
              <a:buSzPts val="3200"/>
              <a:buNone/>
            </a:pPr>
            <a:r>
              <a:t/>
            </a:r>
            <a:endParaRPr/>
          </a:p>
        </p:txBody>
      </p:sp>
      <p:sp>
        <p:nvSpPr>
          <p:cNvPr descr="Portugalia flaga narodowa 5 x 3FT : Amazon.pl: Ogród" id="123" name="Google Shape;123;p5"/>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descr="Eco Polska flaga z 2 oczkami 90 x 150 cm flaga Polska flaga flaga na maszt  flagi : Amazon.pl: Ogród" id="124" name="Google Shape;124;p5"/>
          <p:cNvPicPr preferRelativeResize="0"/>
          <p:nvPr/>
        </p:nvPicPr>
        <p:blipFill rotWithShape="1">
          <a:blip r:embed="rId3">
            <a:alphaModFix/>
          </a:blip>
          <a:srcRect b="0" l="0" r="0" t="0"/>
          <a:stretch/>
        </p:blipFill>
        <p:spPr>
          <a:xfrm>
            <a:off x="500034" y="1428736"/>
            <a:ext cx="8215370" cy="492922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600"/>
              <a:buFont typeface="Corsiva"/>
              <a:buNone/>
            </a:pPr>
            <a:br>
              <a:rPr b="1" i="1" lang="pl-PL" sz="9600">
                <a:latin typeface="Corsiva"/>
                <a:ea typeface="Corsiva"/>
                <a:cs typeface="Corsiva"/>
                <a:sym typeface="Corsiva"/>
              </a:rPr>
            </a:br>
            <a:br>
              <a:rPr b="1" i="1" lang="pl-PL" sz="9600">
                <a:latin typeface="Corsiva"/>
                <a:ea typeface="Corsiva"/>
                <a:cs typeface="Corsiva"/>
                <a:sym typeface="Corsiva"/>
              </a:rPr>
            </a:br>
            <a:br>
              <a:rPr b="1" i="1" lang="pl-PL" sz="9600">
                <a:latin typeface="Corsiva"/>
                <a:ea typeface="Corsiva"/>
                <a:cs typeface="Corsiva"/>
                <a:sym typeface="Corsiva"/>
              </a:rPr>
            </a:br>
            <a:r>
              <a:rPr b="1" i="1" lang="pl-PL" sz="9600">
                <a:latin typeface="Corsiva"/>
                <a:ea typeface="Corsiva"/>
                <a:cs typeface="Corsiva"/>
                <a:sym typeface="Corsiva"/>
              </a:rPr>
              <a:t>Πaths </a:t>
            </a:r>
            <a:br>
              <a:rPr b="1" i="1" lang="pl-PL" sz="9600">
                <a:latin typeface="Corsiva"/>
                <a:ea typeface="Corsiva"/>
                <a:cs typeface="Corsiva"/>
                <a:sym typeface="Corsiva"/>
              </a:rPr>
            </a:br>
            <a:r>
              <a:rPr b="1" i="1" lang="pl-PL" sz="9600">
                <a:latin typeface="Corsiva"/>
                <a:ea typeface="Corsiva"/>
                <a:cs typeface="Corsiva"/>
                <a:sym typeface="Corsiva"/>
              </a:rPr>
              <a:t>Aliv∑</a:t>
            </a:r>
            <a:endParaRPr b="1" i="1" sz="9600">
              <a:latin typeface="Corsiva"/>
              <a:ea typeface="Corsiva"/>
              <a:cs typeface="Corsiva"/>
              <a:sym typeface="Corsiva"/>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Calibri"/>
              <a:buNone/>
            </a:pPr>
            <a:r>
              <a:rPr lang="pl-PL"/>
              <a:t>The final logo of </a:t>
            </a:r>
            <a:endParaRPr/>
          </a:p>
          <a:p>
            <a:pPr indent="0" lvl="0" marL="0" rtl="0" algn="ctr">
              <a:spcBef>
                <a:spcPts val="0"/>
              </a:spcBef>
              <a:spcAft>
                <a:spcPts val="0"/>
              </a:spcAft>
              <a:buClr>
                <a:schemeClr val="dk1"/>
              </a:buClr>
              <a:buSzPct val="100000"/>
              <a:buFont typeface="Calibri"/>
              <a:buNone/>
            </a:pPr>
            <a:r>
              <a:rPr lang="pl-PL"/>
              <a:t>‘Maths Alive’ project ☺</a:t>
            </a:r>
            <a:endParaRPr/>
          </a:p>
        </p:txBody>
      </p:sp>
      <p:pic>
        <p:nvPicPr>
          <p:cNvPr descr="https://lh5.googleusercontent.com/jcL8frb5y-tIgTAR_QMzWMlNjTj6xg7ARTNJOAswITpUKYDFBpt8ozByMenWlNoNYCO1Ew_xuf8bfCUrKMTQWz4vgkZMXDj9nWfWAwjE92rTG1ySRmXfFSOW_XLkXITzYj8itJTHgFKvmnRJbqF9ovjYBQPgX1NR0zuedbuRYktRNNSY1t7_eQkPILB3itH5hZhGGg" id="135" name="Google Shape;135;p7"/>
          <p:cNvPicPr preferRelativeResize="0"/>
          <p:nvPr>
            <p:ph idx="1" type="body"/>
          </p:nvPr>
        </p:nvPicPr>
        <p:blipFill rotWithShape="1">
          <a:blip r:embed="rId3">
            <a:alphaModFix/>
          </a:blip>
          <a:srcRect b="0" l="0" r="0" t="0"/>
          <a:stretch/>
        </p:blipFill>
        <p:spPr>
          <a:xfrm>
            <a:off x="1098328" y="2359051"/>
            <a:ext cx="2692200" cy="2139900"/>
          </a:xfrm>
          <a:prstGeom prst="rect">
            <a:avLst/>
          </a:prstGeom>
          <a:noFill/>
          <a:ln>
            <a:noFill/>
          </a:ln>
        </p:spPr>
      </p:pic>
      <p:pic>
        <p:nvPicPr>
          <p:cNvPr id="136" name="Google Shape;136;p7"/>
          <p:cNvPicPr preferRelativeResize="0"/>
          <p:nvPr/>
        </p:nvPicPr>
        <p:blipFill rotWithShape="1">
          <a:blip r:embed="rId4">
            <a:alphaModFix/>
          </a:blip>
          <a:srcRect b="11225" l="0" r="0" t="16629"/>
          <a:stretch/>
        </p:blipFill>
        <p:spPr>
          <a:xfrm>
            <a:off x="4848825" y="3557550"/>
            <a:ext cx="3495974" cy="1894025"/>
          </a:xfrm>
          <a:prstGeom prst="rect">
            <a:avLst/>
          </a:prstGeom>
          <a:noFill/>
          <a:ln>
            <a:noFill/>
          </a:ln>
        </p:spPr>
      </p:pic>
      <p:pic>
        <p:nvPicPr>
          <p:cNvPr id="137" name="Google Shape;137;p7"/>
          <p:cNvPicPr preferRelativeResize="0"/>
          <p:nvPr/>
        </p:nvPicPr>
        <p:blipFill>
          <a:blip r:embed="rId5">
            <a:alphaModFix/>
          </a:blip>
          <a:stretch>
            <a:fillRect/>
          </a:stretch>
        </p:blipFill>
        <p:spPr>
          <a:xfrm>
            <a:off x="696438" y="5036350"/>
            <a:ext cx="3495976" cy="9429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8"/>
          <p:cNvSpPr txBox="1"/>
          <p:nvPr>
            <p:ph type="title"/>
          </p:nvPr>
        </p:nvSpPr>
        <p:spPr>
          <a:xfrm>
            <a:off x="3500430" y="1000108"/>
            <a:ext cx="5186370" cy="1928826"/>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2000"/>
              <a:buFont typeface="Libre Baskerville"/>
              <a:buNone/>
            </a:pPr>
            <a:r>
              <a:rPr i="1" lang="pl-PL" sz="2000">
                <a:latin typeface="Libre Baskerville"/>
                <a:ea typeface="Libre Baskerville"/>
                <a:cs typeface="Libre Baskerville"/>
                <a:sym typeface="Libre Baskerville"/>
              </a:rPr>
              <a:t>Hello! My name’s Kornelka. I am a student of Zespół Szkół Number 1 in Przysietnica. </a:t>
            </a:r>
            <a:br>
              <a:rPr i="1" lang="pl-PL" sz="2000">
                <a:latin typeface="Libre Baskerville"/>
                <a:ea typeface="Libre Baskerville"/>
                <a:cs typeface="Libre Baskerville"/>
                <a:sym typeface="Libre Baskerville"/>
              </a:rPr>
            </a:br>
            <a:r>
              <a:rPr i="1" lang="pl-PL" sz="2000">
                <a:latin typeface="Libre Baskerville"/>
                <a:ea typeface="Libre Baskerville"/>
                <a:cs typeface="Libre Baskerville"/>
                <a:sym typeface="Libre Baskerville"/>
              </a:rPr>
              <a:t>I am also the author of </a:t>
            </a:r>
            <a:br>
              <a:rPr i="1" lang="pl-PL" sz="2000">
                <a:latin typeface="Libre Baskerville"/>
                <a:ea typeface="Libre Baskerville"/>
                <a:cs typeface="Libre Baskerville"/>
                <a:sym typeface="Libre Baskerville"/>
              </a:rPr>
            </a:br>
            <a:r>
              <a:rPr i="1" lang="pl-PL" sz="2000">
                <a:latin typeface="Libre Baskerville"/>
                <a:ea typeface="Libre Baskerville"/>
                <a:cs typeface="Libre Baskerville"/>
                <a:sym typeface="Libre Baskerville"/>
              </a:rPr>
              <a:t>the logo of our first project.</a:t>
            </a:r>
            <a:br>
              <a:rPr i="1" lang="pl-PL" sz="2000">
                <a:latin typeface="Libre Baskerville"/>
                <a:ea typeface="Libre Baskerville"/>
                <a:cs typeface="Libre Baskerville"/>
                <a:sym typeface="Libre Baskerville"/>
              </a:rPr>
            </a:br>
            <a:r>
              <a:rPr i="1" lang="pl-PL" sz="2000">
                <a:latin typeface="Libre Baskerville"/>
                <a:ea typeface="Libre Baskerville"/>
                <a:cs typeface="Libre Baskerville"/>
                <a:sym typeface="Libre Baskerville"/>
              </a:rPr>
              <a:t>It is me……working on the logo project !</a:t>
            </a:r>
            <a:br>
              <a:rPr i="1" lang="pl-PL" sz="2000">
                <a:latin typeface="Libre Baskerville"/>
                <a:ea typeface="Libre Baskerville"/>
                <a:cs typeface="Libre Baskerville"/>
                <a:sym typeface="Libre Baskerville"/>
              </a:rPr>
            </a:br>
            <a:r>
              <a:rPr i="1" lang="pl-PL" sz="2000">
                <a:latin typeface="Libre Baskerville"/>
                <a:ea typeface="Libre Baskerville"/>
                <a:cs typeface="Libre Baskerville"/>
                <a:sym typeface="Libre Baskerville"/>
              </a:rPr>
              <a:t>Thank you…………..</a:t>
            </a:r>
            <a:endParaRPr i="1" sz="2000">
              <a:latin typeface="Libre Baskerville"/>
              <a:ea typeface="Libre Baskerville"/>
              <a:cs typeface="Libre Baskerville"/>
              <a:sym typeface="Libre Baskerville"/>
            </a:endParaRPr>
          </a:p>
        </p:txBody>
      </p:sp>
      <p:pic>
        <p:nvPicPr>
          <p:cNvPr id="143" name="Google Shape;143;p8"/>
          <p:cNvPicPr preferRelativeResize="0"/>
          <p:nvPr>
            <p:ph idx="1" type="body"/>
          </p:nvPr>
        </p:nvPicPr>
        <p:blipFill rotWithShape="1">
          <a:blip r:embed="rId3">
            <a:alphaModFix/>
          </a:blip>
          <a:srcRect b="0" l="0" r="0" t="0"/>
          <a:stretch/>
        </p:blipFill>
        <p:spPr>
          <a:xfrm>
            <a:off x="131408" y="1455536"/>
            <a:ext cx="2880300" cy="4526100"/>
          </a:xfrm>
          <a:prstGeom prst="rect">
            <a:avLst/>
          </a:prstGeom>
          <a:noFill/>
          <a:ln>
            <a:noFill/>
          </a:ln>
        </p:spPr>
      </p:pic>
      <p:pic>
        <p:nvPicPr>
          <p:cNvPr descr="https://lh5.googleusercontent.com/jcL8frb5y-tIgTAR_QMzWMlNjTj6xg7ARTNJOAswITpUKYDFBpt8ozByMenWlNoNYCO1Ew_xuf8bfCUrKMTQWz4vgkZMXDj9nWfWAwjE92rTG1ySRmXfFSOW_XLkXITzYj8itJTHgFKvmnRJbqF9ovjYBQPgX1NR0zuedbuRYktRNNSY1t7_eQkPILB3itH5hZhGGg" id="144" name="Google Shape;144;p8"/>
          <p:cNvPicPr preferRelativeResize="0"/>
          <p:nvPr/>
        </p:nvPicPr>
        <p:blipFill rotWithShape="1">
          <a:blip r:embed="rId4">
            <a:alphaModFix/>
          </a:blip>
          <a:srcRect b="0" l="0" r="0" t="0"/>
          <a:stretch/>
        </p:blipFill>
        <p:spPr>
          <a:xfrm>
            <a:off x="937625" y="147350"/>
            <a:ext cx="1393050" cy="1209975"/>
          </a:xfrm>
          <a:prstGeom prst="rect">
            <a:avLst/>
          </a:prstGeom>
          <a:noFill/>
          <a:ln>
            <a:noFill/>
          </a:ln>
        </p:spPr>
      </p:pic>
      <p:pic>
        <p:nvPicPr>
          <p:cNvPr descr="EMOTKI 34 - TORTOWY.pl" id="145" name="Google Shape;145;p8"/>
          <p:cNvPicPr preferRelativeResize="0"/>
          <p:nvPr/>
        </p:nvPicPr>
        <p:blipFill rotWithShape="1">
          <a:blip r:embed="rId5">
            <a:alphaModFix/>
          </a:blip>
          <a:srcRect b="0" l="0" r="0" t="0"/>
          <a:stretch/>
        </p:blipFill>
        <p:spPr>
          <a:xfrm>
            <a:off x="3911192" y="5027442"/>
            <a:ext cx="879474" cy="714380"/>
          </a:xfrm>
          <a:prstGeom prst="rect">
            <a:avLst/>
          </a:prstGeom>
          <a:noFill/>
          <a:ln>
            <a:noFill/>
          </a:ln>
        </p:spPr>
      </p:pic>
      <p:sp>
        <p:nvSpPr>
          <p:cNvPr id="146" name="Google Shape;146;p8"/>
          <p:cNvSpPr/>
          <p:nvPr/>
        </p:nvSpPr>
        <p:spPr>
          <a:xfrm>
            <a:off x="3011704" y="2428868"/>
            <a:ext cx="642900" cy="142800"/>
          </a:xfrm>
          <a:prstGeom prst="leftArrow">
            <a:avLst>
              <a:gd fmla="val 50000" name="adj1"/>
              <a:gd fmla="val 50000" name="adj2"/>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7" name="Google Shape;147;p8"/>
          <p:cNvSpPr/>
          <p:nvPr/>
        </p:nvSpPr>
        <p:spPr>
          <a:xfrm>
            <a:off x="7715272" y="2714620"/>
            <a:ext cx="1000132" cy="1285884"/>
          </a:xfrm>
          <a:prstGeom prst="curvedLeftArrow">
            <a:avLst>
              <a:gd fmla="val 25000" name="adj1"/>
              <a:gd fmla="val 50000" name="adj2"/>
              <a:gd fmla="val 25000" name="adj3"/>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pic>
        <p:nvPicPr>
          <p:cNvPr id="148" name="Google Shape;148;p8"/>
          <p:cNvPicPr preferRelativeResize="0"/>
          <p:nvPr/>
        </p:nvPicPr>
        <p:blipFill>
          <a:blip r:embed="rId6">
            <a:alphaModFix/>
          </a:blip>
          <a:stretch>
            <a:fillRect/>
          </a:stretch>
        </p:blipFill>
        <p:spPr>
          <a:xfrm>
            <a:off x="3429000" y="3371825"/>
            <a:ext cx="4179387" cy="1000150"/>
          </a:xfrm>
          <a:prstGeom prst="rect">
            <a:avLst/>
          </a:prstGeom>
          <a:noFill/>
          <a:ln>
            <a:noFill/>
          </a:ln>
        </p:spPr>
      </p:pic>
      <p:pic>
        <p:nvPicPr>
          <p:cNvPr id="149" name="Google Shape;149;p8"/>
          <p:cNvPicPr preferRelativeResize="0"/>
          <p:nvPr/>
        </p:nvPicPr>
        <p:blipFill rotWithShape="1">
          <a:blip r:embed="rId7">
            <a:alphaModFix/>
          </a:blip>
          <a:srcRect b="11225" l="0" r="0" t="16629"/>
          <a:stretch/>
        </p:blipFill>
        <p:spPr>
          <a:xfrm>
            <a:off x="5973950" y="4906825"/>
            <a:ext cx="2344051" cy="135732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otyw pakietu Office">
  <a:themeElements>
    <a:clrScheme name="Pakiet 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2022-10-17T17:45:06Z</dcterms:created>
  <dc:creator>nauczyciel</dc:creator>
</cp:coreProperties>
</file>